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60" r:id="rId3"/>
    <p:sldId id="276" r:id="rId4"/>
    <p:sldId id="259" r:id="rId5"/>
    <p:sldId id="258" r:id="rId6"/>
    <p:sldId id="261" r:id="rId7"/>
    <p:sldId id="262" r:id="rId8"/>
    <p:sldId id="263" r:id="rId9"/>
    <p:sldId id="264" r:id="rId10"/>
    <p:sldId id="277" r:id="rId11"/>
    <p:sldId id="278" r:id="rId12"/>
    <p:sldId id="265" r:id="rId13"/>
    <p:sldId id="266" r:id="rId14"/>
    <p:sldId id="269" r:id="rId15"/>
    <p:sldId id="267" r:id="rId16"/>
    <p:sldId id="268" r:id="rId17"/>
    <p:sldId id="270" r:id="rId18"/>
    <p:sldId id="272" r:id="rId19"/>
    <p:sldId id="271" r:id="rId20"/>
    <p:sldId id="273" r:id="rId21"/>
    <p:sldId id="274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71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64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80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05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6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1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051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77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1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2F947-2B5B-49FA-9828-F2FBE081DF0B}" type="datetimeFigureOut">
              <a:rPr lang="en-US" smtClean="0"/>
              <a:t>2/27/2017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09BD0-CF7A-4BEA-BC62-E8F439C335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47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aspberrypi.org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wnloads.raspberrypi.org/raspbian_late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dcard.org/downloads/formatter_4/eula_windows/SDFormatterv4.zip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he.earth.li/~sgtatham/putty/latest/x86/putty-0.67-installer.msi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7439" y="0"/>
            <a:ext cx="69894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 RASPBERRY  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446" y="934917"/>
            <a:ext cx="2203554" cy="2616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917"/>
            <a:ext cx="2203554" cy="2616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891" y="1059483"/>
            <a:ext cx="7131571" cy="44977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3454" y="5473005"/>
            <a:ext cx="42609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Under Guidance Of:</a:t>
            </a:r>
          </a:p>
          <a:p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Dr. Manju K Chattopadhyay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73005"/>
            <a:ext cx="44514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Presented By:</a:t>
            </a:r>
          </a:p>
          <a:p>
            <a:r>
              <a:rPr lang="en-US" sz="2800" b="1" dirty="0" smtClean="0"/>
              <a:t>Ashish Porwal (16MTES03)</a:t>
            </a:r>
          </a:p>
          <a:p>
            <a:r>
              <a:rPr lang="en-US" sz="2800" b="1" dirty="0" smtClean="0"/>
              <a:t>Murtaza Ameen (16MTES09)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36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3637" y="729883"/>
            <a:ext cx="4453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u="sng" dirty="0" smtClean="0">
                <a:solidFill>
                  <a:srgbClr val="FF0000"/>
                </a:solidFill>
              </a:rPr>
              <a:t>SPI</a:t>
            </a:r>
            <a:r>
              <a:rPr lang="en-US" sz="2300" b="1" u="sng" dirty="0" smtClean="0">
                <a:solidFill>
                  <a:srgbClr val="FF0000"/>
                </a:solidFill>
              </a:rPr>
              <a:t> </a:t>
            </a:r>
            <a:r>
              <a:rPr lang="en-US" sz="4400" b="1" u="sng" dirty="0" smtClean="0">
                <a:solidFill>
                  <a:srgbClr val="FF0000"/>
                </a:solidFill>
              </a:rPr>
              <a:t>Protocol:</a:t>
            </a:r>
            <a:endParaRPr lang="en-US" sz="44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86847" y="1968980"/>
            <a:ext cx="2176530" cy="211213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925544" y="1986086"/>
            <a:ext cx="2086377" cy="11917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925544" y="3366971"/>
            <a:ext cx="2112135" cy="10947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946228" y="4650788"/>
            <a:ext cx="2112135" cy="11825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688673" y="2082584"/>
            <a:ext cx="5236871" cy="47396"/>
          </a:xfrm>
          <a:prstGeom prst="straightConnector1">
            <a:avLst/>
          </a:prstGeom>
          <a:ln w="349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688673" y="2377347"/>
            <a:ext cx="5257555" cy="4758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688673" y="2702474"/>
            <a:ext cx="5257555" cy="27689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688673" y="2952040"/>
            <a:ext cx="5257555" cy="4758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61270" y="3594674"/>
            <a:ext cx="2384958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491277" y="2014532"/>
            <a:ext cx="153914" cy="171067"/>
          </a:xfrm>
          <a:prstGeom prst="ellipse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84766" y="5483435"/>
            <a:ext cx="3261462" cy="0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61270" y="2099035"/>
            <a:ext cx="0" cy="2829764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1"/>
          </p:cNvCxnSpPr>
          <p:nvPr/>
        </p:nvCxnSpPr>
        <p:spPr>
          <a:xfrm>
            <a:off x="6096573" y="5242057"/>
            <a:ext cx="2849655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61270" y="4928799"/>
            <a:ext cx="2364274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96573" y="2406862"/>
            <a:ext cx="0" cy="2835195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019616" y="2315603"/>
            <a:ext cx="153914" cy="1710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684765" y="2696106"/>
            <a:ext cx="0" cy="2787329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607808" y="2610573"/>
            <a:ext cx="153914" cy="1710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00065" y="3487137"/>
            <a:ext cx="153914" cy="1710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52944" y="3836949"/>
            <a:ext cx="2793284" cy="0"/>
          </a:xfrm>
          <a:prstGeom prst="straightConnector1">
            <a:avLst/>
          </a:prstGeom>
          <a:ln w="349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040203" y="3752783"/>
            <a:ext cx="153914" cy="1710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5684765" y="4081116"/>
            <a:ext cx="3261463" cy="0"/>
          </a:xfrm>
          <a:prstGeom prst="line">
            <a:avLst/>
          </a:prstGeom>
          <a:ln w="349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616891" y="3979887"/>
            <a:ext cx="153914" cy="171067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688673" y="3197289"/>
            <a:ext cx="14635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52194" y="3177858"/>
            <a:ext cx="0" cy="1151334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37204" y="44616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137204" y="4329192"/>
            <a:ext cx="3809024" cy="0"/>
          </a:xfrm>
          <a:prstGeom prst="straightConnector1">
            <a:avLst/>
          </a:prstGeom>
          <a:ln w="349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88673" y="3752783"/>
            <a:ext cx="1163718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52391" y="3752783"/>
            <a:ext cx="0" cy="1970495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852391" y="5717284"/>
            <a:ext cx="4093837" cy="2098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50" y="1968980"/>
            <a:ext cx="1067056" cy="843398"/>
          </a:xfrm>
          <a:prstGeom prst="rect">
            <a:avLst/>
          </a:prstGeom>
        </p:spPr>
      </p:pic>
      <p:sp>
        <p:nvSpPr>
          <p:cNvPr id="34" name="TextBox 132"/>
          <p:cNvSpPr txBox="1"/>
          <p:nvPr/>
        </p:nvSpPr>
        <p:spPr>
          <a:xfrm>
            <a:off x="2923800" y="2041932"/>
            <a:ext cx="729029" cy="23083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SCLK</a:t>
            </a:r>
          </a:p>
          <a:p>
            <a:r>
              <a:rPr lang="en-US" b="1" dirty="0" smtClean="0"/>
              <a:t>MOSI</a:t>
            </a:r>
          </a:p>
          <a:p>
            <a:r>
              <a:rPr lang="en-US" b="1" dirty="0" smtClean="0"/>
              <a:t>MISO</a:t>
            </a:r>
          </a:p>
          <a:p>
            <a:r>
              <a:rPr lang="en-US" b="1" dirty="0" smtClean="0"/>
              <a:t>  SS1</a:t>
            </a:r>
          </a:p>
          <a:p>
            <a:r>
              <a:rPr lang="en-US" b="1" dirty="0" smtClean="0"/>
              <a:t>  SS2</a:t>
            </a:r>
          </a:p>
          <a:p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SS3</a:t>
            </a:r>
            <a:endParaRPr lang="en-US" b="1" dirty="0"/>
          </a:p>
          <a:p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098542" y="2952040"/>
            <a:ext cx="29980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98542" y="3197289"/>
            <a:ext cx="29980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98542" y="3752783"/>
            <a:ext cx="299803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39"/>
          <p:cNvSpPr txBox="1"/>
          <p:nvPr/>
        </p:nvSpPr>
        <p:spPr>
          <a:xfrm>
            <a:off x="8946228" y="1968980"/>
            <a:ext cx="82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SCLK</a:t>
            </a:r>
          </a:p>
          <a:p>
            <a:pPr algn="ctr"/>
            <a:r>
              <a:rPr lang="en-US" b="1" dirty="0" smtClean="0"/>
              <a:t>MOSI</a:t>
            </a:r>
          </a:p>
          <a:p>
            <a:pPr algn="ctr"/>
            <a:r>
              <a:rPr lang="en-US" b="1" dirty="0" smtClean="0"/>
              <a:t>MISO</a:t>
            </a:r>
          </a:p>
          <a:p>
            <a:pPr algn="ctr"/>
            <a:r>
              <a:rPr lang="en-US" b="1" dirty="0" smtClean="0"/>
              <a:t>SS</a:t>
            </a:r>
            <a:endParaRPr lang="en-US" b="1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9219438" y="2872338"/>
            <a:ext cx="268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45"/>
          <p:cNvSpPr txBox="1"/>
          <p:nvPr/>
        </p:nvSpPr>
        <p:spPr>
          <a:xfrm>
            <a:off x="8946228" y="3366971"/>
            <a:ext cx="822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/>
              <a:t>SCLK</a:t>
            </a:r>
          </a:p>
          <a:p>
            <a:pPr algn="ctr"/>
            <a:r>
              <a:rPr lang="en-US" b="1"/>
              <a:t>MOSI</a:t>
            </a:r>
          </a:p>
          <a:p>
            <a:pPr algn="ctr"/>
            <a:r>
              <a:rPr lang="en-US" b="1"/>
              <a:t>MISO</a:t>
            </a:r>
          </a:p>
          <a:p>
            <a:pPr algn="ctr"/>
            <a:r>
              <a:rPr lang="en-US" b="1"/>
              <a:t>SS</a:t>
            </a:r>
            <a:endParaRPr lang="en-US" b="1" dirty="0"/>
          </a:p>
        </p:txBody>
      </p:sp>
      <p:sp>
        <p:nvSpPr>
          <p:cNvPr id="41" name="TextBox 146"/>
          <p:cNvSpPr txBox="1"/>
          <p:nvPr/>
        </p:nvSpPr>
        <p:spPr>
          <a:xfrm>
            <a:off x="8946228" y="4650788"/>
            <a:ext cx="927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SCLK</a:t>
            </a:r>
          </a:p>
          <a:p>
            <a:pPr algn="ctr"/>
            <a:r>
              <a:rPr lang="en-US" b="1" dirty="0"/>
              <a:t>MOSI</a:t>
            </a:r>
          </a:p>
          <a:p>
            <a:pPr algn="ctr"/>
            <a:r>
              <a:rPr lang="en-US" b="1" dirty="0"/>
              <a:t>MISO</a:t>
            </a:r>
          </a:p>
          <a:p>
            <a:pPr algn="ctr"/>
            <a:r>
              <a:rPr lang="en-US" b="1" dirty="0" smtClean="0"/>
              <a:t>SS</a:t>
            </a:r>
            <a:endParaRPr lang="en-US" b="1" dirty="0"/>
          </a:p>
          <a:p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9219438" y="4257401"/>
            <a:ext cx="268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279398" y="5558385"/>
            <a:ext cx="2683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152"/>
          <p:cNvSpPr txBox="1"/>
          <p:nvPr/>
        </p:nvSpPr>
        <p:spPr>
          <a:xfrm>
            <a:off x="9874096" y="2041932"/>
            <a:ext cx="100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SPI</a:t>
            </a: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SLAVE 1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153"/>
          <p:cNvSpPr txBox="1"/>
          <p:nvPr/>
        </p:nvSpPr>
        <p:spPr>
          <a:xfrm>
            <a:off x="9979027" y="3366971"/>
            <a:ext cx="1032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SPI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SLAVE 2 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6" name="TextBox 154"/>
          <p:cNvSpPr txBox="1"/>
          <p:nvPr/>
        </p:nvSpPr>
        <p:spPr>
          <a:xfrm>
            <a:off x="9979027" y="4650788"/>
            <a:ext cx="1079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SPI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SLAVE 3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7" name="TextBox 155"/>
          <p:cNvSpPr txBox="1"/>
          <p:nvPr/>
        </p:nvSpPr>
        <p:spPr>
          <a:xfrm>
            <a:off x="1486498" y="3043805"/>
            <a:ext cx="133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SPI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MASTER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8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7154" y="-14956"/>
            <a:ext cx="3462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u="sng" dirty="0" smtClean="0">
                <a:solidFill>
                  <a:srgbClr val="FF0000"/>
                </a:solidFill>
              </a:rPr>
              <a:t>I2C Protocol:</a:t>
            </a:r>
            <a:endParaRPr lang="en-US" sz="4400" b="1" u="sng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84353" y="3904973"/>
            <a:ext cx="2683239" cy="1454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09015" y="3889982"/>
            <a:ext cx="2623279" cy="1439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61487" y="3904973"/>
            <a:ext cx="2503358" cy="14540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321632" y="2308520"/>
            <a:ext cx="0" cy="159645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36622" y="230851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9491272" y="2299748"/>
            <a:ext cx="0" cy="1605225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180412" y="2893136"/>
            <a:ext cx="0" cy="1011837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180412" y="2893136"/>
            <a:ext cx="8184631" cy="0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365043" y="2893136"/>
            <a:ext cx="0" cy="1011837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21632" y="2299748"/>
            <a:ext cx="816964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02511" y="2893136"/>
            <a:ext cx="0" cy="996846"/>
          </a:xfrm>
          <a:prstGeom prst="line">
            <a:avLst/>
          </a:prstGeom>
          <a:ln w="349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73711" y="2323510"/>
            <a:ext cx="0" cy="1581463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7527561" y="2839394"/>
            <a:ext cx="149902" cy="1049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698760" y="2214832"/>
            <a:ext cx="149902" cy="1049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32"/>
          <p:cNvSpPr txBox="1"/>
          <p:nvPr/>
        </p:nvSpPr>
        <p:spPr>
          <a:xfrm>
            <a:off x="1096780" y="3889982"/>
            <a:ext cx="2443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SCL		</a:t>
            </a:r>
            <a:r>
              <a:rPr lang="en-US" sz="2000" b="1" dirty="0" smtClean="0">
                <a:solidFill>
                  <a:schemeClr val="accent6">
                    <a:lumMod val="50000"/>
                  </a:schemeClr>
                </a:solidFill>
              </a:rPr>
              <a:t>SDA</a:t>
            </a:r>
            <a:endParaRPr 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TextBox 33"/>
          <p:cNvSpPr txBox="1"/>
          <p:nvPr/>
        </p:nvSpPr>
        <p:spPr>
          <a:xfrm>
            <a:off x="5309015" y="3889982"/>
            <a:ext cx="2623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SCL		</a:t>
            </a:r>
            <a:r>
              <a:rPr lang="en-US" b="1" dirty="0" smtClean="0"/>
              <a:t>  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SDA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TextBox 34"/>
          <p:cNvSpPr txBox="1"/>
          <p:nvPr/>
        </p:nvSpPr>
        <p:spPr>
          <a:xfrm>
            <a:off x="9161487" y="3889982"/>
            <a:ext cx="2503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SCL		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SDA</a:t>
            </a:r>
          </a:p>
          <a:p>
            <a:endParaRPr lang="en-US" dirty="0"/>
          </a:p>
        </p:txBody>
      </p:sp>
      <p:sp>
        <p:nvSpPr>
          <p:cNvPr id="20" name="TextBox 36"/>
          <p:cNvSpPr txBox="1"/>
          <p:nvPr/>
        </p:nvSpPr>
        <p:spPr>
          <a:xfrm>
            <a:off x="1321632" y="4536313"/>
            <a:ext cx="1978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/>
              <a:t>Master</a:t>
            </a:r>
            <a:endParaRPr lang="en-US" sz="2800" b="1" dirty="0"/>
          </a:p>
        </p:txBody>
      </p:sp>
      <p:sp>
        <p:nvSpPr>
          <p:cNvPr id="21" name="TextBox 37"/>
          <p:cNvSpPr txBox="1"/>
          <p:nvPr/>
        </p:nvSpPr>
        <p:spPr>
          <a:xfrm>
            <a:off x="5518878" y="4536313"/>
            <a:ext cx="2158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/>
              <a:t>Slave 1</a:t>
            </a:r>
            <a:endParaRPr lang="en-US" sz="2800" b="1" dirty="0"/>
          </a:p>
        </p:txBody>
      </p:sp>
      <p:sp>
        <p:nvSpPr>
          <p:cNvPr id="22" name="TextBox 38"/>
          <p:cNvSpPr txBox="1"/>
          <p:nvPr/>
        </p:nvSpPr>
        <p:spPr>
          <a:xfrm>
            <a:off x="9326380" y="4474599"/>
            <a:ext cx="2158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/>
              <a:t>Slave </a:t>
            </a:r>
            <a:r>
              <a:rPr lang="en-US" sz="2800" b="1" dirty="0" smtClean="0"/>
              <a:t>2</a:t>
            </a:r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32" y="5394390"/>
            <a:ext cx="2058834" cy="12984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32" y="5286655"/>
            <a:ext cx="1720275" cy="15139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380" y="5359019"/>
            <a:ext cx="1720275" cy="151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0695" y="2310596"/>
            <a:ext cx="98267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u="sng" dirty="0" smtClean="0">
                <a:solidFill>
                  <a:srgbClr val="002060"/>
                </a:solidFill>
              </a:rPr>
              <a:t>First Time Setup</a:t>
            </a:r>
            <a:endParaRPr lang="en-US" u="sng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48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icro sd card transpar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4" y="1231288"/>
            <a:ext cx="1815502" cy="18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9922" y="269823"/>
            <a:ext cx="36144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Requirements:</a:t>
            </a:r>
            <a:endParaRPr lang="en-US" sz="4400" b="1" u="sng" dirty="0">
              <a:solidFill>
                <a:srgbClr val="C00000"/>
              </a:solidFill>
            </a:endParaRPr>
          </a:p>
        </p:txBody>
      </p:sp>
      <p:pic>
        <p:nvPicPr>
          <p:cNvPr id="1028" name="Picture 4" descr="Image result for hdmi cable transpare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37" y="1166002"/>
            <a:ext cx="3561675" cy="200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usb keyboard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312" y="582826"/>
            <a:ext cx="3711887" cy="318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sb m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44" y="3747459"/>
            <a:ext cx="3058341" cy="229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raspberry p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28" y="3557075"/>
            <a:ext cx="3690649" cy="281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micro usb cable transpar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216" y="1244167"/>
            <a:ext cx="2062969" cy="206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lan  cable transparen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886" y="3606302"/>
            <a:ext cx="2554577" cy="255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0126" y="2972757"/>
            <a:ext cx="1113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Sd card</a:t>
            </a:r>
            <a:endParaRPr lang="en-US" sz="2400" b="1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392745" y="2972756"/>
            <a:ext cx="166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HDMI cable</a:t>
            </a:r>
            <a:endParaRPr lang="en-US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7274105" y="2972755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USB keyboard</a:t>
            </a:r>
            <a:endParaRPr lang="en-US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0365896" y="2972754"/>
            <a:ext cx="1516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Micro USB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1048585" y="6299583"/>
            <a:ext cx="179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Raspberry Pi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4391901" y="6187412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USB Mouse 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7532765" y="6160879"/>
            <a:ext cx="144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LAN cable</a:t>
            </a:r>
            <a:endParaRPr lang="en-US" b="1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94" y="3710064"/>
            <a:ext cx="2582974" cy="25829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66037" y="6166219"/>
            <a:ext cx="2032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/>
              <a:t>Display Device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98368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872" y="55018"/>
            <a:ext cx="5794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Download Raspbian OS: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56" y="1424066"/>
            <a:ext cx="7933544" cy="54339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4873" y="824459"/>
            <a:ext cx="4063583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Open </a:t>
            </a:r>
            <a:r>
              <a:rPr lang="en-US" sz="2000" dirty="0" smtClean="0">
                <a:hlinkClick r:id="rId3"/>
              </a:rPr>
              <a:t>www.raspberrypi.org</a:t>
            </a:r>
            <a:r>
              <a:rPr lang="en-US" sz="2000" dirty="0" smtClean="0"/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Go to ‘Downloads’ section.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Click on ‘Raspbian’.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Then click ‘Download ZIP’ of </a:t>
            </a:r>
          </a:p>
          <a:p>
            <a:r>
              <a:rPr lang="en-US" sz="2000" dirty="0" smtClean="0"/>
              <a:t>‘RASPBIAN JESSIE WITH PIXEL’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Direct Link for Downloading </a:t>
            </a:r>
          </a:p>
          <a:p>
            <a:r>
              <a:rPr lang="en-US" sz="2000" dirty="0" smtClean="0"/>
              <a:t>Zip </a:t>
            </a:r>
            <a:r>
              <a:rPr lang="en-US" sz="2000" dirty="0"/>
              <a:t>file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downloads.raspberrypi.org/raspbian_latest</a:t>
            </a:r>
            <a:r>
              <a:rPr lang="en-US" sz="2000" dirty="0" smtClean="0"/>
              <a:t> 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It requires 1.5 Gb size in your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      computer.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Now extract image file from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      Zip file.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The extracted file is about of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    size more than 4 Gb.</a:t>
            </a:r>
          </a:p>
        </p:txBody>
      </p:sp>
    </p:spTree>
    <p:extLst>
      <p:ext uri="{BB962C8B-B14F-4D97-AF65-F5344CB8AC3E}">
        <p14:creationId xmlns:p14="http://schemas.microsoft.com/office/powerpoint/2010/main" val="12204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536" y="1145052"/>
            <a:ext cx="6515464" cy="4844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9822" y="2248524"/>
            <a:ext cx="5076518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Insert micro sd card in computer.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Open SDFormatter software.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Select Full Erase from option menu.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Click on Format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822" y="269823"/>
            <a:ext cx="3754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Format SD card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734" y="6160957"/>
            <a:ext cx="8045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Link of SDFormatter for windows: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www.sdcard.org/downloads/formatter_4/eula_windows/SDFormatterv4.zip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73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852" y="164892"/>
            <a:ext cx="8884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Install Raspbian OS on micro SD card: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106" y="2115341"/>
            <a:ext cx="6336708" cy="32511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852" y="1653676"/>
            <a:ext cx="561923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Open Win32DiskImager 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Provide the path of Raspbian Image file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which you already downloaded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Click on ‘Write’ button.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It takes around 10 minutes to install 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Now your SD card is ready with Raspbian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OS Loaded in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17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7198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Let us Start with Pi:</a:t>
            </a:r>
            <a:endParaRPr lang="en-US" sz="4400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911" y="1409075"/>
            <a:ext cx="56232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Insert SD card inside your Raspberry pi.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Plug mouse and key board.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Connect RPi with  HDMI supported TV or Monitor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Provide 5v power to RPi using micro USB.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Open the RPi terminal and write the command: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raspi-config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Select option 7 (Advanced Options)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7030A0"/>
                </a:solidFill>
              </a:rPr>
              <a:t>Then select SSH and enable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518" y="0"/>
            <a:ext cx="6144482" cy="3724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2"/>
          <a:stretch/>
        </p:blipFill>
        <p:spPr>
          <a:xfrm>
            <a:off x="6047518" y="3342784"/>
            <a:ext cx="6094515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134911"/>
            <a:ext cx="4609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>
                <a:solidFill>
                  <a:srgbClr val="C00000"/>
                </a:solidFill>
              </a:rPr>
              <a:t>Provide static IP to RPi: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61"/>
          <a:stretch/>
        </p:blipFill>
        <p:spPr>
          <a:xfrm>
            <a:off x="7326553" y="303411"/>
            <a:ext cx="4455716" cy="6554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882" y="1514007"/>
            <a:ext cx="6157776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Open the terminal.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Write command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nano /etc/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dhcpcd.conf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At the end of file write:</a:t>
            </a:r>
          </a:p>
          <a:p>
            <a:endParaRPr lang="en-US" sz="2400" dirty="0" smtClean="0"/>
          </a:p>
          <a:p>
            <a:r>
              <a:rPr lang="en-US" sz="2400" i="1" dirty="0" smtClean="0"/>
              <a:t>Interface wlan0</a:t>
            </a:r>
          </a:p>
          <a:p>
            <a:r>
              <a:rPr lang="en-US" sz="2400" i="1" dirty="0" smtClean="0"/>
              <a:t>Inform 192.168.43.94</a:t>
            </a:r>
            <a:endParaRPr lang="en-US" sz="2400" i="1" dirty="0"/>
          </a:p>
          <a:p>
            <a:r>
              <a:rPr lang="en-US" sz="2400" i="1" dirty="0" smtClean="0"/>
              <a:t>Interface eth0</a:t>
            </a:r>
          </a:p>
          <a:p>
            <a:r>
              <a:rPr lang="en-US" sz="2400" i="1" dirty="0" smtClean="0"/>
              <a:t>Static ip_address=169.254.187.41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Note: Do not alter the content of the file.</a:t>
            </a:r>
          </a:p>
        </p:txBody>
      </p:sp>
    </p:spTree>
    <p:extLst>
      <p:ext uri="{BB962C8B-B14F-4D97-AF65-F5344CB8AC3E}">
        <p14:creationId xmlns:p14="http://schemas.microsoft.com/office/powerpoint/2010/main" val="223563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9467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Install putty in windows: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33" y="1484026"/>
            <a:ext cx="620746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 running your RPi terminal on windows download putty software.</a:t>
            </a:r>
          </a:p>
          <a:p>
            <a:r>
              <a:rPr lang="en-US" sz="2000" dirty="0">
                <a:hlinkClick r:id="rId2"/>
              </a:rPr>
              <a:t>https://the.earth.li/~</a:t>
            </a:r>
            <a:r>
              <a:rPr lang="en-US" sz="2000" dirty="0" smtClean="0">
                <a:hlinkClick r:id="rId2"/>
              </a:rPr>
              <a:t>sgtatham/putty/latest/x86/putty-0.67-installer.msi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Open the Putty.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write the static IP address of RPi in host name edit text.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Then click on open.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Now you are able to run RPi terminal on your personal computer.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Note: If you are connecting RPi using Ethernet cable then write IP address of eth0, else the IP of wlan0 which provided in dhcpcd.conf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94" y="879850"/>
            <a:ext cx="5729706" cy="549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1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813" y="149901"/>
            <a:ext cx="2429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>
                <a:solidFill>
                  <a:srgbClr val="C00000"/>
                </a:solidFill>
              </a:rPr>
              <a:t>Contents:</a:t>
            </a:r>
            <a:endParaRPr lang="en-US" sz="4400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350" y="1543050"/>
            <a:ext cx="6365717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Introduction to Raspberry Pi.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Communication protocols.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First Time Setup.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Webpage Development.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Introduction to MySQL.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Server and Client application of RPi.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Server Based Robot Using RPi and Android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9882"/>
            <a:ext cx="4700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>
                <a:solidFill>
                  <a:srgbClr val="C00000"/>
                </a:solidFill>
              </a:rPr>
              <a:t>Remote Desktop Setup: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32" y="104677"/>
            <a:ext cx="6986867" cy="2893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45" y="1543987"/>
            <a:ext cx="4482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Write the command on RPi </a:t>
            </a:r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apt-get install xrdp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remote desktop type IP address of RPi then click on connect.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New window will pop up which asks for username and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Default  username and password is:</a:t>
            </a:r>
          </a:p>
          <a:p>
            <a:r>
              <a:rPr lang="en-US" dirty="0"/>
              <a:t> </a:t>
            </a:r>
            <a:r>
              <a:rPr lang="en-US" dirty="0" smtClean="0"/>
              <a:t>     Username- pi</a:t>
            </a:r>
          </a:p>
          <a:p>
            <a:r>
              <a:rPr lang="en-US" dirty="0"/>
              <a:t> </a:t>
            </a:r>
            <a:r>
              <a:rPr lang="en-US" dirty="0" smtClean="0"/>
              <a:t>     password- raspberry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Now the desktop of RPi is visible in that window, and You can use your key board mouse of your computer for accessing RPi without physically connecting them.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32" y="2998033"/>
            <a:ext cx="6986867" cy="381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8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9901"/>
            <a:ext cx="7706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Commands for installing important libraries: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567" y="1439056"/>
            <a:ext cx="61491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Open terminal and write following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apt-get update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apt-get install motion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apt-get install apache2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apt-get install php5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libapache2-mod-php5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apt-get install apache2 php5 php5-mysql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mysql-server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 apt-get install python3-rpi.gpio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03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24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u="sng" dirty="0" smtClean="0">
                <a:solidFill>
                  <a:srgbClr val="C00000"/>
                </a:solidFill>
              </a:rPr>
              <a:t>Developing First webpage: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4793" y="671691"/>
            <a:ext cx="5793958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HTML code: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endParaRPr lang="en-US" dirty="0" smtClean="0"/>
          </a:p>
          <a:p>
            <a:r>
              <a:rPr lang="en-US" dirty="0" smtClean="0"/>
              <a:t>&lt;title&gt;SOEX&lt;/title&gt;</a:t>
            </a:r>
          </a:p>
          <a:p>
            <a:endParaRPr lang="en-US" dirty="0" smtClean="0"/>
          </a:p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	&lt;h1&gt;my first page&lt;/h1&gt;</a:t>
            </a:r>
          </a:p>
          <a:p>
            <a:endParaRPr lang="en-US" dirty="0" smtClean="0"/>
          </a:p>
          <a:p>
            <a:r>
              <a:rPr lang="en-US" dirty="0" smtClean="0"/>
              <a:t>	&lt;image src=“aaa.jpg”&gt;</a:t>
            </a:r>
          </a:p>
          <a:p>
            <a:endParaRPr lang="en-US" dirty="0" smtClean="0"/>
          </a:p>
          <a:p>
            <a:r>
              <a:rPr lang="en-US" dirty="0" smtClean="0"/>
              <a:t>	&lt;video width="320" height="240" controls&gt;</a:t>
            </a:r>
            <a:br>
              <a:rPr lang="en-US" dirty="0" smtClean="0"/>
            </a:br>
            <a:r>
              <a:rPr lang="en-US" dirty="0" smtClean="0"/>
              <a:t>  	&lt;source src="movie.mp4" type="video/mp4"&gt;</a:t>
            </a:r>
            <a:br>
              <a:rPr lang="en-US" dirty="0" smtClean="0"/>
            </a:br>
            <a:r>
              <a:rPr lang="en-US" dirty="0" smtClean="0"/>
              <a:t>   	 not supported.</a:t>
            </a:r>
            <a:br>
              <a:rPr lang="en-US" dirty="0" smtClean="0"/>
            </a:br>
            <a:r>
              <a:rPr lang="en-US" dirty="0" smtClean="0"/>
              <a:t>	&lt;/video&gt;</a:t>
            </a:r>
          </a:p>
          <a:p>
            <a:endParaRPr lang="en-US" dirty="0" smtClean="0"/>
          </a:p>
          <a:p>
            <a:r>
              <a:rPr lang="en-US" dirty="0" smtClean="0"/>
              <a:t>	&lt;</a:t>
            </a:r>
            <a:r>
              <a:rPr lang="en-US" dirty="0"/>
              <a:t>audio controls&gt;</a:t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smtClean="0"/>
              <a:t>	</a:t>
            </a:r>
            <a:r>
              <a:rPr lang="en-US" dirty="0"/>
              <a:t>  &lt;source src</a:t>
            </a:r>
            <a:r>
              <a:rPr lang="en-US" dirty="0" smtClean="0"/>
              <a:t>=“abhiabhi.mp3</a:t>
            </a:r>
            <a:r>
              <a:rPr lang="en-US" dirty="0"/>
              <a:t>" type="</a:t>
            </a:r>
            <a:r>
              <a:rPr lang="en-US" dirty="0" smtClean="0"/>
              <a:t>audio/mp3"&gt;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 </a:t>
            </a:r>
            <a:r>
              <a:rPr lang="en-US" dirty="0" smtClean="0"/>
              <a:t>	not supported.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&lt;/</a:t>
            </a:r>
            <a:r>
              <a:rPr lang="en-US" dirty="0"/>
              <a:t>audio&gt;</a:t>
            </a:r>
          </a:p>
          <a:p>
            <a:r>
              <a:rPr lang="en-US" dirty="0"/>
              <a:t>&lt;/body&gt;</a:t>
            </a:r>
          </a:p>
          <a:p>
            <a:r>
              <a:rPr lang="en-US" dirty="0" smtClean="0"/>
              <a:t>&lt;/html&gt;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535" y="-1"/>
            <a:ext cx="4593465" cy="686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4488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Webpage with javascript: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0761" y="584775"/>
            <a:ext cx="619473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 smtClean="0"/>
              <a:t>&lt;</a:t>
            </a:r>
            <a:r>
              <a:rPr lang="en-US" dirty="0"/>
              <a:t>title&gt;SOEX&lt;/title&gt;</a:t>
            </a:r>
          </a:p>
          <a:p>
            <a:r>
              <a:rPr lang="en-US" dirty="0" smtClean="0"/>
              <a:t>&lt;</a:t>
            </a:r>
            <a:r>
              <a:rPr lang="en-US" dirty="0"/>
              <a:t>body&gt;</a:t>
            </a:r>
          </a:p>
          <a:p>
            <a:r>
              <a:rPr lang="en-US" dirty="0"/>
              <a:t>	&lt;</a:t>
            </a:r>
            <a:r>
              <a:rPr lang="en-US" dirty="0" smtClean="0"/>
              <a:t>h1 id=“head”&gt;my </a:t>
            </a:r>
            <a:r>
              <a:rPr lang="en-US" dirty="0"/>
              <a:t>first page&lt;/h1</a:t>
            </a:r>
            <a:r>
              <a:rPr lang="en-US" dirty="0" smtClean="0"/>
              <a:t>&gt;&lt;br&gt;</a:t>
            </a:r>
          </a:p>
          <a:p>
            <a:r>
              <a:rPr lang="en-US" dirty="0" smtClean="0"/>
              <a:t>	</a:t>
            </a:r>
            <a:r>
              <a:rPr lang="en-US" dirty="0"/>
              <a:t>&lt;h1 id=“</a:t>
            </a:r>
            <a:r>
              <a:rPr lang="en-US" dirty="0" smtClean="0"/>
              <a:t>head2”&gt;SOEX&lt;/</a:t>
            </a:r>
            <a:r>
              <a:rPr lang="en-US" dirty="0"/>
              <a:t>h1&gt;&lt;br&gt;</a:t>
            </a:r>
          </a:p>
          <a:p>
            <a:endParaRPr lang="en-US" dirty="0" smtClean="0"/>
          </a:p>
          <a:p>
            <a:r>
              <a:rPr lang="en-US" dirty="0" smtClean="0"/>
              <a:t>&lt;button type=“button” onclick=“changeHeading()”&gt;Click&lt;/button&gt;</a:t>
            </a:r>
            <a:endParaRPr lang="en-US" dirty="0"/>
          </a:p>
          <a:p>
            <a:r>
              <a:rPr lang="en-US" dirty="0"/>
              <a:t>&lt;button type=“button” onclick</a:t>
            </a:r>
            <a:r>
              <a:rPr lang="en-US" dirty="0" smtClean="0"/>
              <a:t>=“</a:t>
            </a:r>
            <a:r>
              <a:rPr lang="en-US" dirty="0"/>
              <a:t>document.getElementById(“head2”).innerHTML=Date();</a:t>
            </a:r>
          </a:p>
          <a:p>
            <a:r>
              <a:rPr lang="en-US" dirty="0" smtClean="0"/>
              <a:t>”&gt;</a:t>
            </a:r>
            <a:r>
              <a:rPr lang="en-US" dirty="0"/>
              <a:t>Click&lt;/button&gt;</a:t>
            </a:r>
          </a:p>
          <a:p>
            <a:endParaRPr lang="en-US" dirty="0"/>
          </a:p>
          <a:p>
            <a:r>
              <a:rPr lang="en-US" dirty="0" smtClean="0"/>
              <a:t>&lt;script&gt;</a:t>
            </a:r>
          </a:p>
          <a:p>
            <a:r>
              <a:rPr lang="en-US" dirty="0"/>
              <a:t>function changeHeading(){</a:t>
            </a:r>
          </a:p>
          <a:p>
            <a:r>
              <a:rPr lang="en-US" dirty="0"/>
              <a:t>document.getElementById(“head”).</a:t>
            </a:r>
            <a:r>
              <a:rPr lang="en-US" dirty="0" smtClean="0"/>
              <a:t>innerHTML=“</a:t>
            </a:r>
            <a:r>
              <a:rPr lang="en-US" dirty="0"/>
              <a:t>hello Engineers”;</a:t>
            </a:r>
          </a:p>
          <a:p>
            <a:r>
              <a:rPr lang="en-US" dirty="0"/>
              <a:t>}</a:t>
            </a:r>
          </a:p>
          <a:p>
            <a:r>
              <a:rPr lang="en-US" dirty="0" smtClean="0"/>
              <a:t>&lt;/script&gt;</a:t>
            </a:r>
            <a:endParaRPr lang="en-US" dirty="0"/>
          </a:p>
          <a:p>
            <a:r>
              <a:rPr lang="en-US" dirty="0" smtClean="0"/>
              <a:t>&lt;/</a:t>
            </a:r>
            <a:r>
              <a:rPr lang="en-US" dirty="0"/>
              <a:t>body&gt;</a:t>
            </a:r>
          </a:p>
          <a:p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24" y="292387"/>
            <a:ext cx="3096057" cy="2543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260" y="4110940"/>
            <a:ext cx="5029902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7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061" y="1416676"/>
            <a:ext cx="57935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&lt;form action="" method="POST</a:t>
            </a:r>
            <a:r>
              <a:rPr lang="en-US" dirty="0" smtClean="0"/>
              <a:t>"&gt;</a:t>
            </a:r>
          </a:p>
          <a:p>
            <a:r>
              <a:rPr lang="en-US" dirty="0" smtClean="0"/>
              <a:t>&lt;input type=“text” name=”text”&gt;</a:t>
            </a:r>
            <a:endParaRPr lang="en-US" dirty="0"/>
          </a:p>
          <a:p>
            <a:r>
              <a:rPr lang="en-US" dirty="0"/>
              <a:t>&lt;input type="submit" name="form_submit" value</a:t>
            </a:r>
            <a:r>
              <a:rPr lang="en-US" dirty="0" smtClean="0"/>
              <a:t>=“Enter"&gt;</a:t>
            </a:r>
            <a:endParaRPr lang="en-US" dirty="0"/>
          </a:p>
          <a:p>
            <a:r>
              <a:rPr lang="en-US" dirty="0"/>
              <a:t>&lt;/form&gt;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</a:t>
            </a:r>
          </a:p>
          <a:p>
            <a:r>
              <a:rPr lang="en-US" dirty="0"/>
              <a:t>&lt;?php</a:t>
            </a:r>
          </a:p>
          <a:p>
            <a:r>
              <a:rPr lang="en-US" dirty="0"/>
              <a:t>if(</a:t>
            </a:r>
            <a:r>
              <a:rPr lang="en-US" dirty="0" err="1"/>
              <a:t>isset</a:t>
            </a:r>
            <a:r>
              <a:rPr lang="en-US" dirty="0"/>
              <a:t>($_POST['</a:t>
            </a:r>
            <a:r>
              <a:rPr lang="en-US" dirty="0" err="1"/>
              <a:t>form_submit</a:t>
            </a:r>
            <a:r>
              <a:rPr lang="en-US" dirty="0"/>
              <a:t>']))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echo </a:t>
            </a:r>
            <a:r>
              <a:rPr lang="en-US" dirty="0" smtClean="0"/>
              <a:t>$_POST[‘text’];</a:t>
            </a:r>
            <a:endParaRPr lang="en-US" dirty="0"/>
          </a:p>
          <a:p>
            <a:r>
              <a:rPr lang="en-US" dirty="0"/>
              <a:t>}?&gt;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0303"/>
            <a:ext cx="3437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Webpage with PHP</a:t>
            </a:r>
            <a:endParaRPr lang="en-US" sz="3200" b="1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73" y="1502671"/>
            <a:ext cx="3617536" cy="1575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72" y="4473452"/>
            <a:ext cx="3599665" cy="137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919" y="0"/>
            <a:ext cx="4134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Introduction to MySQL:</a:t>
            </a:r>
            <a:endParaRPr lang="en-US" sz="3200" b="1" u="sng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1919" y="640913"/>
            <a:ext cx="566357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Enter the commands.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–u root  -p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Enter MySQL password.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database database_name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 database_name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reate table student_info (id int auto_increment primary key, name text)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escribe student_info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nsert into student_info (name) value (“Ashish”)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insert into student_info (name) value (“Murtaza”) 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Select * from student_info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Delete from student_info where name=“Murtaza”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93" y="276896"/>
            <a:ext cx="6361401" cy="65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53997"/>
            <a:ext cx="53656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&lt;!DOCTYPE html&gt;</a:t>
            </a:r>
          </a:p>
          <a:p>
            <a:r>
              <a:rPr lang="en-US" sz="2000" dirty="0"/>
              <a:t>&lt;html&gt;</a:t>
            </a:r>
          </a:p>
          <a:p>
            <a:r>
              <a:rPr lang="en-US" sz="2000" dirty="0"/>
              <a:t>&lt;body&gt;</a:t>
            </a:r>
          </a:p>
          <a:p>
            <a:r>
              <a:rPr lang="en-US" sz="2000" dirty="0"/>
              <a:t>&lt;form method="POST" action="pre8.php"&gt;</a:t>
            </a:r>
          </a:p>
          <a:p>
            <a:r>
              <a:rPr lang="en-US" sz="2000" dirty="0"/>
              <a:t>ENTER YOUR NAME:&lt;input type="text" name="name</a:t>
            </a:r>
            <a:r>
              <a:rPr lang="en-US" sz="2000" dirty="0" smtClean="0"/>
              <a:t>"&gt;</a:t>
            </a:r>
          </a:p>
          <a:p>
            <a:r>
              <a:rPr lang="en-US" sz="2000" dirty="0" smtClean="0"/>
              <a:t>&lt;</a:t>
            </a:r>
            <a:r>
              <a:rPr lang="en-US" sz="2000" dirty="0"/>
              <a:t>br&gt;</a:t>
            </a:r>
          </a:p>
          <a:p>
            <a:r>
              <a:rPr lang="en-US" sz="2000" dirty="0"/>
              <a:t>&lt;input type="submit" value="Send to SERVER"&gt;</a:t>
            </a:r>
          </a:p>
          <a:p>
            <a:endParaRPr lang="en-US" sz="2000" dirty="0"/>
          </a:p>
          <a:p>
            <a:r>
              <a:rPr lang="en-US" sz="2000" dirty="0"/>
              <a:t>&lt;/form&gt;</a:t>
            </a:r>
          </a:p>
          <a:p>
            <a:r>
              <a:rPr lang="en-US" sz="2000" dirty="0"/>
              <a:t>&lt;/body&gt;</a:t>
            </a:r>
          </a:p>
          <a:p>
            <a:r>
              <a:rPr lang="en-US" sz="2000" dirty="0"/>
              <a:t>&lt;/html&gt;</a:t>
            </a:r>
          </a:p>
          <a:p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365700" y="12879"/>
            <a:ext cx="68263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&lt;?php</a:t>
            </a:r>
          </a:p>
          <a:p>
            <a:r>
              <a:rPr lang="en-US" sz="2000" dirty="0"/>
              <a:t>$name=$_POST["name"];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dbms</a:t>
            </a:r>
            <a:r>
              <a:rPr lang="en-US" sz="2000" dirty="0"/>
              <a:t>=new </a:t>
            </a:r>
            <a:r>
              <a:rPr lang="en-US" sz="2000" dirty="0" err="1"/>
              <a:t>mysqli</a:t>
            </a:r>
            <a:r>
              <a:rPr lang="en-US" sz="2000" dirty="0"/>
              <a:t>("localhost","root","123","database_name3");</a:t>
            </a:r>
          </a:p>
          <a:p>
            <a:r>
              <a:rPr lang="en-US" sz="2000" dirty="0"/>
              <a:t>if($</a:t>
            </a:r>
            <a:r>
              <a:rPr lang="en-US" sz="2000" dirty="0" err="1"/>
              <a:t>dbms</a:t>
            </a:r>
            <a:r>
              <a:rPr lang="en-US" sz="2000" dirty="0"/>
              <a:t>-&gt;</a:t>
            </a:r>
            <a:r>
              <a:rPr lang="en-US" sz="2000" dirty="0" err="1"/>
              <a:t>connect_error</a:t>
            </a:r>
            <a:r>
              <a:rPr lang="en-US" sz="2000" dirty="0" smtClean="0"/>
              <a:t>){</a:t>
            </a:r>
            <a:endParaRPr lang="en-US" sz="2000" dirty="0"/>
          </a:p>
          <a:p>
            <a:r>
              <a:rPr lang="en-US" sz="2000" dirty="0"/>
              <a:t>die("Connection Failed!").$</a:t>
            </a:r>
            <a:r>
              <a:rPr lang="en-US" sz="2000" dirty="0" err="1"/>
              <a:t>dbms</a:t>
            </a:r>
            <a:r>
              <a:rPr lang="en-US" sz="2000" dirty="0"/>
              <a:t>-&gt;</a:t>
            </a:r>
            <a:r>
              <a:rPr lang="en-US" sz="2000" dirty="0" err="1"/>
              <a:t>connect_error</a:t>
            </a:r>
            <a:r>
              <a:rPr lang="en-US" sz="2000" dirty="0"/>
              <a:t>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 smtClean="0"/>
              <a:t>else{</a:t>
            </a:r>
            <a:endParaRPr lang="en-US" sz="2000" dirty="0"/>
          </a:p>
          <a:p>
            <a:r>
              <a:rPr lang="en-US" sz="2000" dirty="0"/>
              <a:t>if($</a:t>
            </a:r>
            <a:r>
              <a:rPr lang="en-US" sz="2000" dirty="0" err="1"/>
              <a:t>dbms</a:t>
            </a:r>
            <a:r>
              <a:rPr lang="en-US" sz="2000" dirty="0"/>
              <a:t>-&gt;query('INSERT INTO student_info(name) value ("$name</a:t>
            </a:r>
            <a:r>
              <a:rPr lang="en-US" sz="2000" dirty="0" smtClean="0"/>
              <a:t>");')){</a:t>
            </a:r>
            <a:endParaRPr lang="en-US" sz="2000" dirty="0"/>
          </a:p>
          <a:p>
            <a:r>
              <a:rPr lang="en-US" sz="2000" dirty="0"/>
              <a:t>echo "Saved";</a:t>
            </a:r>
          </a:p>
          <a:p>
            <a:r>
              <a:rPr lang="en-US" sz="2000" dirty="0"/>
              <a:t>}</a:t>
            </a:r>
          </a:p>
          <a:p>
            <a:r>
              <a:rPr lang="en-US" sz="2000" dirty="0" smtClean="0"/>
              <a:t>else{</a:t>
            </a:r>
            <a:endParaRPr lang="en-US" sz="2000" dirty="0"/>
          </a:p>
          <a:p>
            <a:r>
              <a:rPr lang="en-US" sz="2000" dirty="0"/>
              <a:t>echo "not saved";</a:t>
            </a:r>
          </a:p>
          <a:p>
            <a:r>
              <a:rPr lang="en-US" sz="2000" dirty="0" smtClean="0"/>
              <a:t>}}</a:t>
            </a:r>
            <a:endParaRPr lang="en-US" sz="2000" dirty="0"/>
          </a:p>
          <a:p>
            <a:r>
              <a:rPr lang="en-US" sz="2000" dirty="0"/>
              <a:t>?&gt;</a:t>
            </a:r>
          </a:p>
          <a:p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365700" y="0"/>
            <a:ext cx="0" cy="6858000"/>
          </a:xfrm>
          <a:prstGeom prst="line">
            <a:avLst/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63" y="4511435"/>
            <a:ext cx="4995174" cy="1585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742" y="4511435"/>
            <a:ext cx="4089824" cy="17697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263" y="12879"/>
            <a:ext cx="418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Webpage using MySQL:</a:t>
            </a:r>
            <a:endParaRPr lang="en-US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35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5110" y="2383436"/>
            <a:ext cx="111806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u="sng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and CLIENT Application</a:t>
            </a:r>
            <a:endParaRPr lang="en-US" b="1" u="sng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267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057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C00000"/>
                </a:solidFill>
              </a:rPr>
              <a:t>Sign in Page: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9861" y="1154243"/>
            <a:ext cx="5764078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&lt;!DOCTYPE html&gt;</a:t>
            </a:r>
          </a:p>
          <a:p>
            <a:r>
              <a:rPr lang="en-US" sz="2400" dirty="0"/>
              <a:t>&lt;html&gt;</a:t>
            </a:r>
          </a:p>
          <a:p>
            <a:r>
              <a:rPr lang="en-US" sz="2400" dirty="0"/>
              <a:t>&lt;body&gt;</a:t>
            </a:r>
          </a:p>
          <a:p>
            <a:r>
              <a:rPr lang="en-US" sz="2400" dirty="0"/>
              <a:t>&lt;h1&gt;Sign in Page &lt;/h1&gt;</a:t>
            </a:r>
          </a:p>
          <a:p>
            <a:r>
              <a:rPr lang="en-US" sz="2400" dirty="0"/>
              <a:t>&lt;form method="POST" action="</a:t>
            </a:r>
            <a:r>
              <a:rPr lang="en-US" sz="2400" dirty="0" err="1"/>
              <a:t>abcde.php</a:t>
            </a:r>
            <a:r>
              <a:rPr lang="en-US" sz="2400" dirty="0"/>
              <a:t>"&gt;</a:t>
            </a:r>
          </a:p>
          <a:p>
            <a:r>
              <a:rPr lang="en-US" sz="2400" dirty="0"/>
              <a:t>ID:&lt;br&gt;</a:t>
            </a:r>
          </a:p>
          <a:p>
            <a:r>
              <a:rPr lang="en-US" sz="2400" dirty="0"/>
              <a:t>&lt;input type="text" name="id"&gt;&lt;br&gt;</a:t>
            </a:r>
          </a:p>
          <a:p>
            <a:r>
              <a:rPr lang="en-US" sz="2400" dirty="0"/>
              <a:t>Password:&lt;br&gt;</a:t>
            </a:r>
          </a:p>
          <a:p>
            <a:r>
              <a:rPr lang="en-US" sz="2400" dirty="0"/>
              <a:t>&lt;input type="text" name="</a:t>
            </a:r>
            <a:r>
              <a:rPr lang="en-US" sz="2400" dirty="0" err="1"/>
              <a:t>pswd</a:t>
            </a:r>
            <a:r>
              <a:rPr lang="en-US" sz="2400" dirty="0"/>
              <a:t>"&gt;&lt;br&gt;</a:t>
            </a:r>
          </a:p>
          <a:p>
            <a:r>
              <a:rPr lang="en-US" sz="2400" dirty="0"/>
              <a:t>&lt;input type="submit" value="Login"&gt;&lt;br&gt;</a:t>
            </a:r>
          </a:p>
          <a:p>
            <a:r>
              <a:rPr lang="en-US" sz="2400" dirty="0"/>
              <a:t>&lt;a </a:t>
            </a:r>
            <a:r>
              <a:rPr lang="en-US" sz="2400" dirty="0" err="1"/>
              <a:t>href</a:t>
            </a:r>
            <a:r>
              <a:rPr lang="en-US" sz="2400" dirty="0"/>
              <a:t>="</a:t>
            </a:r>
            <a:r>
              <a:rPr lang="en-US" sz="2400" dirty="0" err="1"/>
              <a:t>Log.php</a:t>
            </a:r>
            <a:r>
              <a:rPr lang="en-US" sz="2400" dirty="0"/>
              <a:t>"&gt;Create new account&lt;/a&gt;</a:t>
            </a:r>
          </a:p>
          <a:p>
            <a:r>
              <a:rPr lang="en-US" sz="2400" dirty="0"/>
              <a:t>&lt;/form&gt;</a:t>
            </a:r>
          </a:p>
          <a:p>
            <a:r>
              <a:rPr lang="en-US" sz="2400" dirty="0"/>
              <a:t>&lt;/body&gt;</a:t>
            </a:r>
          </a:p>
          <a:p>
            <a:r>
              <a:rPr lang="en-US" sz="2400" dirty="0"/>
              <a:t>&lt;/html&gt;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83" y="1299292"/>
            <a:ext cx="5299111" cy="40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68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71691"/>
            <a:ext cx="5843972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&lt;body&gt;</a:t>
            </a:r>
          </a:p>
          <a:p>
            <a:r>
              <a:rPr lang="en-US" dirty="0" smtClean="0"/>
              <a:t>&lt;</a:t>
            </a:r>
            <a:r>
              <a:rPr lang="en-US" dirty="0"/>
              <a:t>h1&gt;Create new Account &lt;/h1&gt;</a:t>
            </a:r>
          </a:p>
          <a:p>
            <a:r>
              <a:rPr lang="en-US" dirty="0"/>
              <a:t>&lt;form method="POST" action="</a:t>
            </a:r>
            <a:r>
              <a:rPr lang="en-US" dirty="0" err="1"/>
              <a:t>create.php</a:t>
            </a:r>
            <a:r>
              <a:rPr lang="en-US" dirty="0"/>
              <a:t>"&gt;</a:t>
            </a:r>
          </a:p>
          <a:p>
            <a:r>
              <a:rPr lang="en-US" dirty="0"/>
              <a:t>First Name:&lt;br&gt;</a:t>
            </a:r>
          </a:p>
          <a:p>
            <a:r>
              <a:rPr lang="en-US" dirty="0"/>
              <a:t>&lt;input type="text" name="</a:t>
            </a:r>
            <a:r>
              <a:rPr lang="en-US" dirty="0" err="1"/>
              <a:t>fn</a:t>
            </a:r>
            <a:r>
              <a:rPr lang="en-US" dirty="0"/>
              <a:t>"&gt;&lt;br&gt;</a:t>
            </a:r>
          </a:p>
          <a:p>
            <a:r>
              <a:rPr lang="en-US" dirty="0"/>
              <a:t>Last Name:&lt;br&gt;</a:t>
            </a:r>
          </a:p>
          <a:p>
            <a:r>
              <a:rPr lang="en-US" dirty="0"/>
              <a:t>&lt;input type="text" name="</a:t>
            </a:r>
            <a:r>
              <a:rPr lang="en-US" dirty="0" err="1"/>
              <a:t>ln</a:t>
            </a:r>
            <a:r>
              <a:rPr lang="en-US" dirty="0"/>
              <a:t>"&gt;&lt;br&gt;</a:t>
            </a:r>
          </a:p>
          <a:p>
            <a:r>
              <a:rPr lang="en-US" dirty="0"/>
              <a:t>DOB:&lt;br&gt;</a:t>
            </a:r>
          </a:p>
          <a:p>
            <a:r>
              <a:rPr lang="en-US" dirty="0"/>
              <a:t>&lt;input type="date" name="dob"&gt;&lt;br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Password:&lt;br&gt;</a:t>
            </a:r>
          </a:p>
          <a:p>
            <a:r>
              <a:rPr lang="en-US" dirty="0"/>
              <a:t>&lt;input type="password" name="</a:t>
            </a:r>
            <a:r>
              <a:rPr lang="en-US" dirty="0" err="1"/>
              <a:t>pswd</a:t>
            </a:r>
            <a:r>
              <a:rPr lang="en-US" dirty="0"/>
              <a:t>"&gt;&lt;br&gt;</a:t>
            </a:r>
          </a:p>
          <a:p>
            <a:r>
              <a:rPr lang="en-US" dirty="0"/>
              <a:t>email:&lt;br&gt;</a:t>
            </a:r>
          </a:p>
          <a:p>
            <a:r>
              <a:rPr lang="en-US" dirty="0"/>
              <a:t>&lt;input type="email" name="</a:t>
            </a:r>
            <a:r>
              <a:rPr lang="en-US" dirty="0" err="1"/>
              <a:t>ema</a:t>
            </a:r>
            <a:r>
              <a:rPr lang="en-US" dirty="0"/>
              <a:t>"&gt;&lt;br&gt;</a:t>
            </a:r>
          </a:p>
          <a:p>
            <a:r>
              <a:rPr lang="en-US" dirty="0"/>
              <a:t>Branch:&lt;br&gt;</a:t>
            </a:r>
          </a:p>
          <a:p>
            <a:r>
              <a:rPr lang="en-US" dirty="0"/>
              <a:t>&lt;input type="Radio" name="br" value="ES" checked&gt;ES&lt;br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&lt;input type="Radio" name="br" value="MCT"&gt;MCT&lt;br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&lt;input type="Radio" name="br" value="SIT"&gt;SIT&lt;br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&lt;input type="submit" value="Sign up"&gt;&lt;br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&lt;/form&gt;</a:t>
            </a:r>
          </a:p>
          <a:p>
            <a:r>
              <a:rPr lang="en-US" dirty="0"/>
              <a:t>&lt;/body</a:t>
            </a:r>
            <a:r>
              <a:rPr lang="en-US" dirty="0" smtClean="0"/>
              <a:t>&gt;&lt;/</a:t>
            </a:r>
            <a:r>
              <a:rPr lang="en-US" dirty="0"/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244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Sign up Page: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652" y="314951"/>
            <a:ext cx="5146623" cy="623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36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74291"/>
            <a:ext cx="3296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u="sng" dirty="0" smtClean="0">
                <a:solidFill>
                  <a:srgbClr val="C00000"/>
                </a:solidFill>
              </a:rPr>
              <a:t>Introduction:</a:t>
            </a:r>
            <a:endParaRPr lang="en-US" sz="4400" b="1" u="sng" dirty="0">
              <a:solidFill>
                <a:srgbClr val="C00000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" y="1043731"/>
            <a:ext cx="1188720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Lets start Raspberry Pi as just Pi to save some real estate </a:t>
            </a:r>
            <a:r>
              <a:rPr lang="en-US" sz="2400" dirty="0" smtClean="0">
                <a:sym typeface="Wingdings" panose="05000000000000000000" pitchFamily="2" charset="2"/>
              </a:rPr>
              <a:t>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 “Pi is a single board computer”.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Pi is small scale computer in size little bigger than a credit card.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Developed in United Kingdom by Raspberry Pi foundation.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Pi was introduced as an educational gadget for those who want to learn programing.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Pi is based on Broadcom SoC (System on Chip) with an ARM processor.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Consists a GPU and 1 GB of RAM.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The boot media is a SD card  and can also  be used for persist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Pi can be used as a cheap computer for experiments and education purposes.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Cost of Pi is around Rs. 3000 for a B model.</a:t>
            </a:r>
          </a:p>
          <a:p>
            <a:r>
              <a:rPr lang="en-US" sz="2400" dirty="0" smtClean="0">
                <a:sym typeface="Wingdings" panose="05000000000000000000" pitchFamily="2" charset="2"/>
              </a:rPr>
              <a:t> </a:t>
            </a:r>
            <a:endParaRPr lang="en-US" sz="2000" dirty="0" smtClean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5806226" y="5400083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[1]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57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26721"/>
            <a:ext cx="5575116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&lt;?php</a:t>
            </a:r>
          </a:p>
          <a:p>
            <a:r>
              <a:rPr lang="en-US" dirty="0"/>
              <a:t>$name=$_POST["id"];</a:t>
            </a:r>
          </a:p>
          <a:p>
            <a:r>
              <a:rPr lang="en-US" dirty="0"/>
              <a:t>$</a:t>
            </a:r>
            <a:r>
              <a:rPr lang="en-US" dirty="0" err="1"/>
              <a:t>pswd</a:t>
            </a:r>
            <a:r>
              <a:rPr lang="en-US" dirty="0"/>
              <a:t>=$_POST["</a:t>
            </a:r>
            <a:r>
              <a:rPr lang="en-US" dirty="0" err="1"/>
              <a:t>pswd</a:t>
            </a:r>
            <a:r>
              <a:rPr lang="en-US" dirty="0"/>
              <a:t>"];</a:t>
            </a:r>
          </a:p>
          <a:p>
            <a:r>
              <a:rPr lang="en-US" dirty="0" smtClean="0"/>
              <a:t>$</a:t>
            </a:r>
            <a:r>
              <a:rPr lang="en-US" dirty="0"/>
              <a:t>conn=new </a:t>
            </a:r>
            <a:r>
              <a:rPr lang="en-US" dirty="0" err="1"/>
              <a:t>mysqli</a:t>
            </a:r>
            <a:r>
              <a:rPr lang="en-US" dirty="0"/>
              <a:t>("localhost","root","123","ashish");</a:t>
            </a:r>
          </a:p>
          <a:p>
            <a:r>
              <a:rPr lang="en-US" dirty="0"/>
              <a:t>if($conn-&gt;</a:t>
            </a:r>
            <a:r>
              <a:rPr lang="en-US" dirty="0" err="1"/>
              <a:t>connect_error</a:t>
            </a:r>
            <a:r>
              <a:rPr lang="en-US" dirty="0"/>
              <a:t>){</a:t>
            </a:r>
          </a:p>
          <a:p>
            <a:r>
              <a:rPr lang="en-US" dirty="0"/>
              <a:t>echo "error";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else{</a:t>
            </a:r>
          </a:p>
          <a:p>
            <a:r>
              <a:rPr lang="en-US" dirty="0"/>
              <a:t>if($result=$conn-&gt;query("select </a:t>
            </a:r>
            <a:r>
              <a:rPr lang="en-US" dirty="0" err="1"/>
              <a:t>email,pswd</a:t>
            </a:r>
            <a:r>
              <a:rPr lang="en-US" dirty="0"/>
              <a:t> from info;")){</a:t>
            </a:r>
          </a:p>
          <a:p>
            <a:r>
              <a:rPr lang="en-US" dirty="0"/>
              <a:t>if($result-&gt;</a:t>
            </a:r>
            <a:r>
              <a:rPr lang="en-US" dirty="0" err="1"/>
              <a:t>num_rows</a:t>
            </a:r>
            <a:r>
              <a:rPr lang="en-US" dirty="0"/>
              <a:t> &gt; 0){</a:t>
            </a:r>
          </a:p>
          <a:p>
            <a:r>
              <a:rPr lang="en-US" dirty="0"/>
              <a:t>while($row = $result-&gt;</a:t>
            </a:r>
            <a:r>
              <a:rPr lang="en-US" dirty="0" err="1"/>
              <a:t>fetch_assoc</a:t>
            </a:r>
            <a:r>
              <a:rPr lang="en-US" dirty="0"/>
              <a:t>()){</a:t>
            </a:r>
          </a:p>
          <a:p>
            <a:r>
              <a:rPr lang="en-US" dirty="0"/>
              <a:t>$email=$row["email"];</a:t>
            </a:r>
          </a:p>
          <a:p>
            <a:r>
              <a:rPr lang="en-US" dirty="0"/>
              <a:t>if($name==$email){</a:t>
            </a:r>
          </a:p>
          <a:p>
            <a:r>
              <a:rPr lang="en-US" dirty="0"/>
              <a:t>echo "id found ";</a:t>
            </a:r>
          </a:p>
          <a:p>
            <a:r>
              <a:rPr lang="en-US" dirty="0"/>
              <a:t>if($</a:t>
            </a:r>
            <a:r>
              <a:rPr lang="en-US" dirty="0" err="1"/>
              <a:t>pswd</a:t>
            </a:r>
            <a:r>
              <a:rPr lang="en-US" dirty="0"/>
              <a:t>==$row["</a:t>
            </a:r>
            <a:r>
              <a:rPr lang="en-US" dirty="0" err="1"/>
              <a:t>pswd</a:t>
            </a:r>
            <a:r>
              <a:rPr lang="en-US" dirty="0"/>
              <a:t>"]){</a:t>
            </a:r>
          </a:p>
          <a:p>
            <a:r>
              <a:rPr lang="en-US" dirty="0"/>
              <a:t>header("Location: </a:t>
            </a:r>
            <a:r>
              <a:rPr lang="en-US" dirty="0" err="1"/>
              <a:t>profile.php?email</a:t>
            </a:r>
            <a:r>
              <a:rPr lang="en-US" dirty="0"/>
              <a:t>=$email");</a:t>
            </a:r>
          </a:p>
          <a:p>
            <a:r>
              <a:rPr lang="en-US" dirty="0"/>
              <a:t>echo "logged in successfully</a:t>
            </a:r>
            <a:r>
              <a:rPr lang="en-US" dirty="0" smtClean="0"/>
              <a:t>";</a:t>
            </a:r>
            <a:endParaRPr lang="en-US" dirty="0"/>
          </a:p>
          <a:p>
            <a:r>
              <a:rPr lang="en-US" dirty="0" smtClean="0"/>
              <a:t>}}}}}}?&gt;</a:t>
            </a:r>
            <a:endParaRPr lang="en-US" dirty="0"/>
          </a:p>
          <a:p>
            <a:r>
              <a:rPr lang="en-US" dirty="0"/>
              <a:t>&lt;/body</a:t>
            </a:r>
            <a:r>
              <a:rPr lang="en-US" dirty="0" smtClean="0"/>
              <a:t>&gt;&lt;/</a:t>
            </a:r>
            <a:r>
              <a:rPr lang="en-US" dirty="0"/>
              <a:t>html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024"/>
            <a:ext cx="6871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Credentials Verification at SERVER side:</a:t>
            </a:r>
            <a:endParaRPr lang="en-US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930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979668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 smtClean="0"/>
              <a:t>&lt;?</a:t>
            </a:r>
            <a:r>
              <a:rPr lang="en-US" dirty="0"/>
              <a:t>php</a:t>
            </a:r>
          </a:p>
          <a:p>
            <a:r>
              <a:rPr lang="en-US" dirty="0"/>
              <a:t>if(</a:t>
            </a:r>
            <a:r>
              <a:rPr lang="en-US" dirty="0" err="1"/>
              <a:t>isset</a:t>
            </a:r>
            <a:r>
              <a:rPr lang="en-US" dirty="0"/>
              <a:t>($_FILES['image'])){</a:t>
            </a:r>
          </a:p>
          <a:p>
            <a:r>
              <a:rPr lang="en-US" dirty="0"/>
              <a:t>$name=$_GET["</a:t>
            </a:r>
            <a:r>
              <a:rPr lang="en-US"/>
              <a:t>email</a:t>
            </a:r>
            <a:r>
              <a:rPr lang="en-US" smtClean="0"/>
              <a:t>"];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fname</a:t>
            </a:r>
            <a:r>
              <a:rPr lang="en-US" dirty="0"/>
              <a:t>=$_FILES['image']['name'];</a:t>
            </a:r>
          </a:p>
          <a:p>
            <a:r>
              <a:rPr lang="en-US" dirty="0"/>
              <a:t>$</a:t>
            </a:r>
            <a:r>
              <a:rPr lang="en-US" dirty="0" err="1"/>
              <a:t>fsize</a:t>
            </a:r>
            <a:r>
              <a:rPr lang="en-US" dirty="0"/>
              <a:t>=$_FILES['image']['size'];</a:t>
            </a:r>
          </a:p>
          <a:p>
            <a:r>
              <a:rPr lang="en-US" dirty="0"/>
              <a:t>$</a:t>
            </a:r>
            <a:r>
              <a:rPr lang="en-US" dirty="0" err="1"/>
              <a:t>ftmp</a:t>
            </a:r>
            <a:r>
              <a:rPr lang="en-US" dirty="0"/>
              <a:t>=$_FILES['image']['</a:t>
            </a:r>
            <a:r>
              <a:rPr lang="en-US" dirty="0" err="1"/>
              <a:t>tmp_name</a:t>
            </a:r>
            <a:r>
              <a:rPr lang="en-US" dirty="0"/>
              <a:t>'];</a:t>
            </a:r>
          </a:p>
          <a:p>
            <a:r>
              <a:rPr lang="en-US" dirty="0" err="1"/>
              <a:t>move_uploaded_file</a:t>
            </a:r>
            <a:r>
              <a:rPr lang="en-US" dirty="0"/>
              <a:t>($</a:t>
            </a:r>
            <a:r>
              <a:rPr lang="en-US" dirty="0" err="1"/>
              <a:t>ftmp</a:t>
            </a:r>
            <a:r>
              <a:rPr lang="en-US" dirty="0"/>
              <a:t>,"uploads/".$</a:t>
            </a:r>
            <a:r>
              <a:rPr lang="en-US" dirty="0" err="1"/>
              <a:t>fname</a:t>
            </a:r>
            <a:r>
              <a:rPr lang="en-US" dirty="0"/>
              <a:t>);</a:t>
            </a:r>
          </a:p>
          <a:p>
            <a:r>
              <a:rPr lang="en-US" dirty="0"/>
              <a:t>echo "success</a:t>
            </a:r>
            <a:r>
              <a:rPr lang="en-US" dirty="0" smtClean="0"/>
              <a:t>";}</a:t>
            </a:r>
            <a:endParaRPr lang="en-US" dirty="0"/>
          </a:p>
          <a:p>
            <a:r>
              <a:rPr lang="en-US" dirty="0"/>
              <a:t>if (</a:t>
            </a:r>
            <a:r>
              <a:rPr lang="en-US" dirty="0" err="1"/>
              <a:t>is_dir</a:t>
            </a:r>
            <a:r>
              <a:rPr lang="en-US" dirty="0"/>
              <a:t>("uploads")){</a:t>
            </a:r>
          </a:p>
          <a:p>
            <a:r>
              <a:rPr lang="en-US" dirty="0"/>
              <a:t>  if ($dh = </a:t>
            </a:r>
            <a:r>
              <a:rPr lang="en-US" dirty="0" err="1"/>
              <a:t>opendir</a:t>
            </a:r>
            <a:r>
              <a:rPr lang="en-US" dirty="0"/>
              <a:t>("uploads")){</a:t>
            </a:r>
          </a:p>
          <a:p>
            <a:r>
              <a:rPr lang="en-US" dirty="0"/>
              <a:t>    while (($file = </a:t>
            </a:r>
            <a:r>
              <a:rPr lang="en-US" dirty="0" err="1"/>
              <a:t>readdir</a:t>
            </a:r>
            <a:r>
              <a:rPr lang="en-US" dirty="0"/>
              <a:t>($dh)) !== false</a:t>
            </a:r>
            <a:r>
              <a:rPr lang="en-US" dirty="0" smtClean="0"/>
              <a:t>){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auext</a:t>
            </a:r>
            <a:r>
              <a:rPr lang="en-US" dirty="0"/>
              <a:t>=array("wav","WAV","mp3","MP3");</a:t>
            </a:r>
          </a:p>
          <a:p>
            <a:r>
              <a:rPr lang="en-US" dirty="0"/>
              <a:t>$</a:t>
            </a:r>
            <a:r>
              <a:rPr lang="en-US" dirty="0" err="1"/>
              <a:t>imext</a:t>
            </a:r>
            <a:r>
              <a:rPr lang="en-US" dirty="0"/>
              <a:t>=end(explode(".",$file));</a:t>
            </a:r>
          </a:p>
          <a:p>
            <a:r>
              <a:rPr lang="en-US" dirty="0"/>
              <a:t>$</a:t>
            </a:r>
            <a:r>
              <a:rPr lang="en-US" dirty="0" err="1"/>
              <a:t>im</a:t>
            </a:r>
            <a:r>
              <a:rPr lang="en-US" dirty="0"/>
              <a:t>=array("jpg","jpeg","</a:t>
            </a:r>
            <a:r>
              <a:rPr lang="en-US" dirty="0" err="1"/>
              <a:t>png</a:t>
            </a:r>
            <a:r>
              <a:rPr lang="en-US" dirty="0"/>
              <a:t>","</a:t>
            </a:r>
            <a:r>
              <a:rPr lang="en-US" dirty="0" err="1"/>
              <a:t>PNG","JPEG","JPG","GIF","gif</a:t>
            </a:r>
            <a:r>
              <a:rPr lang="en-US" dirty="0"/>
              <a:t>");</a:t>
            </a:r>
          </a:p>
          <a:p>
            <a:r>
              <a:rPr lang="en-US" dirty="0"/>
              <a:t>if(</a:t>
            </a:r>
            <a:r>
              <a:rPr lang="en-US" dirty="0" err="1"/>
              <a:t>in_array</a:t>
            </a:r>
            <a:r>
              <a:rPr lang="en-US" dirty="0"/>
              <a:t>($</a:t>
            </a:r>
            <a:r>
              <a:rPr lang="en-US" dirty="0" err="1"/>
              <a:t>imext</a:t>
            </a:r>
            <a:r>
              <a:rPr lang="en-US" dirty="0"/>
              <a:t>,$</a:t>
            </a:r>
            <a:r>
              <a:rPr lang="en-US" dirty="0" err="1"/>
              <a:t>im</a:t>
            </a:r>
            <a:r>
              <a:rPr lang="en-US" dirty="0"/>
              <a:t>)){</a:t>
            </a:r>
          </a:p>
          <a:p>
            <a:r>
              <a:rPr lang="en-US" dirty="0"/>
              <a:t> echo "&lt;</a:t>
            </a:r>
            <a:r>
              <a:rPr lang="en-US" dirty="0" err="1"/>
              <a:t>img</a:t>
            </a:r>
            <a:r>
              <a:rPr lang="en-US" dirty="0"/>
              <a:t> src='uploads/$file' width='200' height='200'&gt;";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if(</a:t>
            </a:r>
            <a:r>
              <a:rPr lang="en-US" dirty="0" err="1"/>
              <a:t>in_array</a:t>
            </a:r>
            <a:r>
              <a:rPr lang="en-US" dirty="0"/>
              <a:t>($</a:t>
            </a:r>
            <a:r>
              <a:rPr lang="en-US" dirty="0" err="1"/>
              <a:t>ext</a:t>
            </a:r>
            <a:r>
              <a:rPr lang="en-US" dirty="0"/>
              <a:t>,$</a:t>
            </a:r>
            <a:r>
              <a:rPr lang="en-US" dirty="0" err="1"/>
              <a:t>auext</a:t>
            </a:r>
            <a:r>
              <a:rPr lang="en-US" dirty="0"/>
              <a:t>)){</a:t>
            </a:r>
          </a:p>
          <a:p>
            <a:r>
              <a:rPr lang="en-US" dirty="0"/>
              <a:t>echo "&lt;audio controls&gt; \n&lt;source src='uploads/$file' type='audio/mp3</a:t>
            </a:r>
            <a:r>
              <a:rPr lang="en-US" dirty="0" smtClean="0"/>
              <a:t>'&gt;</a:t>
            </a:r>
          </a:p>
          <a:p>
            <a:r>
              <a:rPr lang="en-US" dirty="0" smtClean="0"/>
              <a:t>\</a:t>
            </a:r>
            <a:r>
              <a:rPr lang="en-US" dirty="0"/>
              <a:t>n &lt;source src='uploads/$file' type='audio/wav'&gt;\</a:t>
            </a:r>
            <a:r>
              <a:rPr lang="en-US" dirty="0" smtClean="0"/>
              <a:t>n </a:t>
            </a:r>
            <a:r>
              <a:rPr lang="en-US" dirty="0"/>
              <a:t>&lt;/audio&gt;";</a:t>
            </a:r>
          </a:p>
          <a:p>
            <a:r>
              <a:rPr lang="en-US" dirty="0" smtClean="0"/>
              <a:t>}}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closedir</a:t>
            </a:r>
            <a:r>
              <a:rPr lang="en-US" dirty="0"/>
              <a:t>($dh</a:t>
            </a:r>
            <a:r>
              <a:rPr lang="en-US" dirty="0" smtClean="0"/>
              <a:t>);}}</a:t>
            </a:r>
            <a:endParaRPr lang="en-US" dirty="0"/>
          </a:p>
          <a:p>
            <a:r>
              <a:rPr lang="en-US" dirty="0"/>
              <a:t>?&gt;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466083" y="6463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643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421" y="0"/>
            <a:ext cx="6399637" cy="6740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&lt;?php</a:t>
            </a:r>
          </a:p>
          <a:p>
            <a:r>
              <a:rPr lang="en-US" dirty="0"/>
              <a:t>$email=$_GET["email"];</a:t>
            </a:r>
          </a:p>
          <a:p>
            <a:r>
              <a:rPr lang="en-US" dirty="0"/>
              <a:t>$conn=new </a:t>
            </a:r>
            <a:r>
              <a:rPr lang="en-US" dirty="0" err="1"/>
              <a:t>mysqli</a:t>
            </a:r>
            <a:r>
              <a:rPr lang="en-US" dirty="0"/>
              <a:t>("localhost","root","123","ashish");</a:t>
            </a:r>
          </a:p>
          <a:p>
            <a:r>
              <a:rPr lang="en-US" dirty="0"/>
              <a:t>if($conn-&gt;</a:t>
            </a:r>
            <a:r>
              <a:rPr lang="en-US" dirty="0" err="1"/>
              <a:t>connect_error</a:t>
            </a:r>
            <a:r>
              <a:rPr lang="en-US" dirty="0"/>
              <a:t>){echo "error";}</a:t>
            </a:r>
          </a:p>
          <a:p>
            <a:r>
              <a:rPr lang="en-US" dirty="0"/>
              <a:t>else{</a:t>
            </a:r>
          </a:p>
          <a:p>
            <a:r>
              <a:rPr lang="en-US" dirty="0"/>
              <a:t>$res=$conn-&gt;query("select * from info");</a:t>
            </a:r>
          </a:p>
          <a:p>
            <a:r>
              <a:rPr lang="en-US" dirty="0"/>
              <a:t>if($res-&gt;</a:t>
            </a:r>
            <a:r>
              <a:rPr lang="en-US" dirty="0" err="1"/>
              <a:t>num_rows</a:t>
            </a:r>
            <a:r>
              <a:rPr lang="en-US" dirty="0"/>
              <a:t> &gt; 0){</a:t>
            </a:r>
          </a:p>
          <a:p>
            <a:r>
              <a:rPr lang="en-US" dirty="0"/>
              <a:t>while($row=$res-&gt;</a:t>
            </a:r>
            <a:r>
              <a:rPr lang="en-US" dirty="0" err="1"/>
              <a:t>fetch_assoc</a:t>
            </a:r>
            <a:r>
              <a:rPr lang="en-US" dirty="0"/>
              <a:t>())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if($email==$row["email"]){</a:t>
            </a:r>
          </a:p>
          <a:p>
            <a:r>
              <a:rPr lang="en-US" dirty="0"/>
              <a:t>echo  "&lt;h1&gt;".$row["name"]."&lt;/h1&gt;"."&lt;br&gt;";</a:t>
            </a:r>
          </a:p>
          <a:p>
            <a:r>
              <a:rPr lang="en-US" dirty="0"/>
              <a:t>echo $row["</a:t>
            </a:r>
            <a:r>
              <a:rPr lang="en-US" dirty="0" err="1"/>
              <a:t>lastname</a:t>
            </a:r>
            <a:r>
              <a:rPr lang="en-US" dirty="0"/>
              <a:t>"];</a:t>
            </a:r>
          </a:p>
          <a:p>
            <a:r>
              <a:rPr lang="en-US" dirty="0"/>
              <a:t>break;</a:t>
            </a:r>
          </a:p>
          <a:p>
            <a:r>
              <a:rPr lang="en-US" dirty="0" smtClean="0"/>
              <a:t>}}}}</a:t>
            </a:r>
            <a:endParaRPr lang="en-US" dirty="0"/>
          </a:p>
          <a:p>
            <a:r>
              <a:rPr lang="en-US" dirty="0"/>
              <a:t>?&gt;</a:t>
            </a:r>
          </a:p>
          <a:p>
            <a:r>
              <a:rPr lang="en-US" dirty="0"/>
              <a:t>&lt;form action="" method="POST" </a:t>
            </a:r>
            <a:r>
              <a:rPr lang="en-US" dirty="0" err="1"/>
              <a:t>enctype</a:t>
            </a:r>
            <a:r>
              <a:rPr lang="en-US" dirty="0"/>
              <a:t>="multipart/form-data"&gt;</a:t>
            </a:r>
          </a:p>
          <a:p>
            <a:r>
              <a:rPr lang="en-US" dirty="0"/>
              <a:t>&lt;input type="file" name="image"/&gt;</a:t>
            </a:r>
          </a:p>
          <a:p>
            <a:r>
              <a:rPr lang="en-US" dirty="0"/>
              <a:t>&lt;input type="submit"/&gt;</a:t>
            </a:r>
          </a:p>
          <a:p>
            <a:r>
              <a:rPr lang="en-US" dirty="0"/>
              <a:t>&lt;/form&gt;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36"/>
          <a:stretch/>
        </p:blipFill>
        <p:spPr>
          <a:xfrm>
            <a:off x="5249916" y="1417333"/>
            <a:ext cx="6942083" cy="317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6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44566" y="2396359"/>
            <a:ext cx="87888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Based Robot using Android App:</a:t>
            </a:r>
            <a:endParaRPr lang="en-US" b="1" u="sng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47407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80" y="1146219"/>
            <a:ext cx="3024524" cy="53769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425" y="0"/>
            <a:ext cx="2449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Android App:</a:t>
            </a:r>
            <a:endParaRPr lang="en-US" b="1" u="sng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008" y="1563085"/>
            <a:ext cx="4248743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73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7175" y="1790591"/>
            <a:ext cx="288739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&lt;?php</a:t>
            </a:r>
          </a:p>
          <a:p>
            <a:endParaRPr lang="en-US" dirty="0"/>
          </a:p>
          <a:p>
            <a:r>
              <a:rPr lang="en-US" dirty="0"/>
              <a:t>exec("gpio -g mode 4 out");</a:t>
            </a:r>
          </a:p>
          <a:p>
            <a:r>
              <a:rPr lang="en-US" dirty="0"/>
              <a:t>exec("gpio -g mode 14 out");</a:t>
            </a:r>
          </a:p>
          <a:p>
            <a:r>
              <a:rPr lang="en-US" dirty="0"/>
              <a:t>exec("gpio -g mode 17 out");</a:t>
            </a:r>
          </a:p>
          <a:p>
            <a:r>
              <a:rPr lang="en-US" dirty="0"/>
              <a:t>exec("gpio -g mode 18 out");</a:t>
            </a:r>
          </a:p>
          <a:p>
            <a:endParaRPr lang="en-US" dirty="0" smtClean="0"/>
          </a:p>
          <a:p>
            <a:r>
              <a:rPr lang="en-US" dirty="0" smtClean="0"/>
              <a:t>exec</a:t>
            </a:r>
            <a:r>
              <a:rPr lang="en-US" dirty="0"/>
              <a:t>("gpio -g write 4 1");</a:t>
            </a:r>
          </a:p>
          <a:p>
            <a:r>
              <a:rPr lang="en-US" dirty="0"/>
              <a:t>exec("gpio -g </a:t>
            </a:r>
            <a:r>
              <a:rPr lang="en-US" dirty="0" smtClean="0"/>
              <a:t>write </a:t>
            </a:r>
            <a:r>
              <a:rPr lang="en-US" dirty="0"/>
              <a:t>14 0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exec</a:t>
            </a:r>
            <a:r>
              <a:rPr lang="en-US" dirty="0"/>
              <a:t>("gpio -g write 17 1");</a:t>
            </a:r>
          </a:p>
          <a:p>
            <a:r>
              <a:rPr lang="en-US" dirty="0"/>
              <a:t>exec("gpio -g </a:t>
            </a:r>
            <a:r>
              <a:rPr lang="en-US" dirty="0" smtClean="0"/>
              <a:t>write </a:t>
            </a:r>
            <a:r>
              <a:rPr lang="en-US" dirty="0"/>
              <a:t>18 0");</a:t>
            </a:r>
          </a:p>
          <a:p>
            <a:endParaRPr lang="en-US" dirty="0"/>
          </a:p>
          <a:p>
            <a:r>
              <a:rPr lang="en-US" dirty="0"/>
              <a:t>?&gt;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910" y="128789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Code section: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9199" y="1146220"/>
            <a:ext cx="13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Forward:</a:t>
            </a:r>
            <a:endParaRPr lang="en-US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40204" y="1146219"/>
            <a:ext cx="1274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Reverse:</a:t>
            </a:r>
            <a:endParaRPr lang="en-U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40204" y="1791019"/>
            <a:ext cx="288739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&lt;?</a:t>
            </a:r>
            <a:r>
              <a:rPr lang="en-US" dirty="0" smtClean="0"/>
              <a:t>php</a:t>
            </a:r>
          </a:p>
          <a:p>
            <a:endParaRPr lang="en-US" dirty="0"/>
          </a:p>
          <a:p>
            <a:r>
              <a:rPr lang="en-US" dirty="0"/>
              <a:t>exec("gpio -g mode 4 out");</a:t>
            </a:r>
          </a:p>
          <a:p>
            <a:r>
              <a:rPr lang="en-US" dirty="0"/>
              <a:t>exec("gpio -g mode 14 out");</a:t>
            </a:r>
          </a:p>
          <a:p>
            <a:r>
              <a:rPr lang="en-US" dirty="0"/>
              <a:t>exec("gpio -g mode 17 out");</a:t>
            </a:r>
          </a:p>
          <a:p>
            <a:r>
              <a:rPr lang="en-US" dirty="0"/>
              <a:t>exec("gpio -g mode 18 out");</a:t>
            </a:r>
          </a:p>
          <a:p>
            <a:endParaRPr lang="en-US" dirty="0"/>
          </a:p>
          <a:p>
            <a:r>
              <a:rPr lang="en-US" dirty="0"/>
              <a:t>exec("gpio -g write 4 0");</a:t>
            </a:r>
          </a:p>
          <a:p>
            <a:r>
              <a:rPr lang="en-US" dirty="0"/>
              <a:t>exec("gpio -g write 14 1");</a:t>
            </a:r>
          </a:p>
          <a:p>
            <a:r>
              <a:rPr lang="en-US" dirty="0"/>
              <a:t>exec("gpio -g write 17 0");</a:t>
            </a:r>
          </a:p>
          <a:p>
            <a:r>
              <a:rPr lang="en-US" dirty="0"/>
              <a:t>exec("gpio -g write 18 1</a:t>
            </a:r>
            <a:r>
              <a:rPr lang="en-US" dirty="0" smtClean="0"/>
              <a:t>");</a:t>
            </a:r>
          </a:p>
          <a:p>
            <a:endParaRPr lang="en-US" dirty="0"/>
          </a:p>
          <a:p>
            <a:r>
              <a:rPr lang="en-US" dirty="0"/>
              <a:t>?&gt;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97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6220" y="1596979"/>
            <a:ext cx="288739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&lt;?</a:t>
            </a:r>
            <a:r>
              <a:rPr lang="en-US" dirty="0" smtClean="0"/>
              <a:t>php</a:t>
            </a:r>
          </a:p>
          <a:p>
            <a:endParaRPr lang="en-US" dirty="0"/>
          </a:p>
          <a:p>
            <a:r>
              <a:rPr lang="en-US" dirty="0"/>
              <a:t>exec("gpio -g mode 4 out");</a:t>
            </a:r>
          </a:p>
          <a:p>
            <a:r>
              <a:rPr lang="en-US" dirty="0"/>
              <a:t>exec("gpio -g mode 14 out");</a:t>
            </a:r>
          </a:p>
          <a:p>
            <a:r>
              <a:rPr lang="en-US" dirty="0"/>
              <a:t>exec("gpio -g mode 17 out");</a:t>
            </a:r>
          </a:p>
          <a:p>
            <a:r>
              <a:rPr lang="en-US" dirty="0"/>
              <a:t>exec("gpio -g mode 18 out");</a:t>
            </a:r>
          </a:p>
          <a:p>
            <a:endParaRPr lang="en-US" dirty="0"/>
          </a:p>
          <a:p>
            <a:r>
              <a:rPr lang="en-US" dirty="0"/>
              <a:t>exec("gpio -g write 4 1");</a:t>
            </a:r>
          </a:p>
          <a:p>
            <a:r>
              <a:rPr lang="en-US" dirty="0"/>
              <a:t>exec("gpio -g write 14 0");</a:t>
            </a:r>
          </a:p>
          <a:p>
            <a:r>
              <a:rPr lang="en-US" dirty="0"/>
              <a:t>exec("gpio -g write 17 0");</a:t>
            </a:r>
          </a:p>
          <a:p>
            <a:r>
              <a:rPr lang="en-US" dirty="0"/>
              <a:t>exec("gpio -g write 18 1</a:t>
            </a:r>
            <a:r>
              <a:rPr lang="en-US" dirty="0" smtClean="0"/>
              <a:t>");</a:t>
            </a:r>
          </a:p>
          <a:p>
            <a:endParaRPr lang="en-US" dirty="0"/>
          </a:p>
          <a:p>
            <a:r>
              <a:rPr lang="en-US" dirty="0"/>
              <a:t>?&gt;</a:t>
            </a:r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6220" y="710312"/>
            <a:ext cx="93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7610" y="710312"/>
            <a:ext cx="757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Left:</a:t>
            </a:r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610" y="1596978"/>
            <a:ext cx="288739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r>
              <a:rPr lang="en-US" dirty="0"/>
              <a:t>&lt;?</a:t>
            </a:r>
            <a:r>
              <a:rPr lang="en-US" dirty="0" smtClean="0"/>
              <a:t>php</a:t>
            </a:r>
          </a:p>
          <a:p>
            <a:endParaRPr lang="en-US" dirty="0"/>
          </a:p>
          <a:p>
            <a:r>
              <a:rPr lang="en-US" dirty="0"/>
              <a:t>exec("gpio -g mode 4 out");</a:t>
            </a:r>
          </a:p>
          <a:p>
            <a:r>
              <a:rPr lang="en-US" dirty="0"/>
              <a:t>exec("gpio -g mode 14 out");</a:t>
            </a:r>
          </a:p>
          <a:p>
            <a:r>
              <a:rPr lang="en-US" dirty="0"/>
              <a:t>exec("gpio -g mode 17 out");</a:t>
            </a:r>
          </a:p>
          <a:p>
            <a:r>
              <a:rPr lang="en-US" dirty="0"/>
              <a:t>exec("gpio -g mode 18 out");</a:t>
            </a:r>
          </a:p>
          <a:p>
            <a:endParaRPr lang="en-US" dirty="0"/>
          </a:p>
          <a:p>
            <a:r>
              <a:rPr lang="en-US" dirty="0"/>
              <a:t>exec("gpio -g write 4 0");</a:t>
            </a:r>
          </a:p>
          <a:p>
            <a:r>
              <a:rPr lang="en-US" dirty="0"/>
              <a:t>exec("gpio -g write 14 1");</a:t>
            </a:r>
          </a:p>
          <a:p>
            <a:r>
              <a:rPr lang="en-US" dirty="0"/>
              <a:t>exec("gpio -g write 17 1");</a:t>
            </a:r>
          </a:p>
          <a:p>
            <a:r>
              <a:rPr lang="en-US" dirty="0"/>
              <a:t>exec("gpio -g write 18 0");</a:t>
            </a:r>
          </a:p>
          <a:p>
            <a:endParaRPr lang="en-US" dirty="0" smtClean="0"/>
          </a:p>
          <a:p>
            <a:r>
              <a:rPr lang="en-US" dirty="0" smtClean="0"/>
              <a:t>?&gt;</a:t>
            </a:r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78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214" y="154546"/>
            <a:ext cx="21547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Conclusion: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6213" y="1223492"/>
            <a:ext cx="1160386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The </a:t>
            </a:r>
            <a:r>
              <a:rPr lang="en-US" sz="3200" dirty="0" smtClean="0"/>
              <a:t>Raspberry Pi</a:t>
            </a:r>
            <a:r>
              <a:rPr lang="en-US" sz="3200" dirty="0"/>
              <a:t> is a powerful little beast and a great platform for building low-cost, but highly capable, embedded systems. The interfaces built into its GPIO connector make it easy to bolt on modules using simple low-cost electronics and a bit of configuration to create very functional and flexible systems. The inclusion of a dedicated camera interface and networking interfaces give you </a:t>
            </a:r>
            <a:r>
              <a:rPr lang="en-US" sz="3200" dirty="0" smtClean="0"/>
              <a:t>everything.</a:t>
            </a:r>
          </a:p>
        </p:txBody>
      </p:sp>
    </p:spTree>
    <p:extLst>
      <p:ext uri="{BB962C8B-B14F-4D97-AF65-F5344CB8AC3E}">
        <p14:creationId xmlns:p14="http://schemas.microsoft.com/office/powerpoint/2010/main" val="26300357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4429" y="965916"/>
            <a:ext cx="914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14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3695" y="411918"/>
            <a:ext cx="50999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u="sng" dirty="0" smtClean="0">
                <a:solidFill>
                  <a:srgbClr val="C00000"/>
                </a:solidFill>
              </a:rPr>
              <a:t>Query session</a:t>
            </a:r>
            <a:endParaRPr lang="en-US" sz="44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96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16675" y="2305318"/>
            <a:ext cx="908934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Handwriting" panose="03010101010101010101" pitchFamily="66" charset="0"/>
              </a:rPr>
              <a:t>Thank You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43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6" y="749284"/>
            <a:ext cx="8778506" cy="595109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 rot="19832587">
            <a:off x="1803047" y="2992524"/>
            <a:ext cx="3797235" cy="914400"/>
          </a:xfrm>
          <a:prstGeom prst="round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urved Connector 8"/>
          <p:cNvCxnSpPr/>
          <p:nvPr/>
        </p:nvCxnSpPr>
        <p:spPr>
          <a:xfrm rot="16200000" flipH="1">
            <a:off x="423515" y="2122949"/>
            <a:ext cx="1657870" cy="1647861"/>
          </a:xfrm>
          <a:prstGeom prst="curvedConnector3">
            <a:avLst>
              <a:gd name="adj1" fmla="val 50000"/>
            </a:avLst>
          </a:prstGeom>
          <a:ln w="53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53367" y="1655833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GPIO pins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2181309" y="4557060"/>
            <a:ext cx="659567" cy="674557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urved Connector 15"/>
          <p:cNvCxnSpPr>
            <a:endCxn id="14" idx="3"/>
          </p:cNvCxnSpPr>
          <p:nvPr/>
        </p:nvCxnSpPr>
        <p:spPr>
          <a:xfrm flipV="1">
            <a:off x="1439758" y="5132830"/>
            <a:ext cx="838142" cy="144172"/>
          </a:xfrm>
          <a:prstGeom prst="curvedConnector2">
            <a:avLst/>
          </a:prstGeom>
          <a:ln w="539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7554" y="4580366"/>
            <a:ext cx="1527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On board</a:t>
            </a:r>
          </a:p>
          <a:p>
            <a:r>
              <a:rPr lang="en-US" sz="2400" b="1" dirty="0" smtClean="0">
                <a:solidFill>
                  <a:schemeClr val="accent1"/>
                </a:solidFill>
              </a:rPr>
              <a:t>Bluetooth </a:t>
            </a:r>
          </a:p>
          <a:p>
            <a:r>
              <a:rPr lang="en-US" sz="2400" b="1" dirty="0" err="1" smtClean="0">
                <a:solidFill>
                  <a:schemeClr val="accent1"/>
                </a:solidFill>
              </a:rPr>
              <a:t>Wifi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 rot="1337901">
            <a:off x="2840668" y="4901034"/>
            <a:ext cx="1831422" cy="716252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urved Connector 20"/>
          <p:cNvCxnSpPr/>
          <p:nvPr/>
        </p:nvCxnSpPr>
        <p:spPr>
          <a:xfrm rot="5400000" flipH="1" flipV="1">
            <a:off x="2989047" y="5800980"/>
            <a:ext cx="648312" cy="267535"/>
          </a:xfrm>
          <a:prstGeom prst="curvedConnector3">
            <a:avLst/>
          </a:prstGeom>
          <a:ln w="508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87483" y="6150164"/>
            <a:ext cx="2187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DSI display port</a:t>
            </a:r>
            <a:endParaRPr lang="en-US" sz="2400" b="1" dirty="0">
              <a:solidFill>
                <a:srgbClr val="FFC000"/>
              </a:solidFill>
            </a:endParaRPr>
          </a:p>
        </p:txBody>
      </p:sp>
      <p:cxnSp>
        <p:nvCxnSpPr>
          <p:cNvPr id="26" name="Curved Connector 25"/>
          <p:cNvCxnSpPr>
            <a:stCxn id="27" idx="3"/>
          </p:cNvCxnSpPr>
          <p:nvPr/>
        </p:nvCxnSpPr>
        <p:spPr>
          <a:xfrm flipV="1">
            <a:off x="2219788" y="5610591"/>
            <a:ext cx="747632" cy="539573"/>
          </a:xfrm>
          <a:prstGeom prst="curvedConnector3">
            <a:avLst/>
          </a:prstGeom>
          <a:ln w="50800">
            <a:solidFill>
              <a:schemeClr val="accent6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7083" y="5919331"/>
            <a:ext cx="1682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SD card slot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5598987" y="5500050"/>
            <a:ext cx="920823" cy="758854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Curved Connector 30"/>
          <p:cNvCxnSpPr/>
          <p:nvPr/>
        </p:nvCxnSpPr>
        <p:spPr>
          <a:xfrm rot="10800000">
            <a:off x="6447646" y="6150163"/>
            <a:ext cx="479504" cy="399836"/>
          </a:xfrm>
          <a:prstGeom prst="curvedConnector3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14339" y="6370471"/>
            <a:ext cx="308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Micro </a:t>
            </a:r>
            <a:r>
              <a:rPr lang="en-US" sz="2400" b="1" dirty="0" err="1" smtClean="0">
                <a:solidFill>
                  <a:srgbClr val="FF0000"/>
                </a:solidFill>
              </a:rPr>
              <a:t>usb</a:t>
            </a:r>
            <a:r>
              <a:rPr lang="en-US" sz="2400" b="1" dirty="0" smtClean="0">
                <a:solidFill>
                  <a:srgbClr val="FF0000"/>
                </a:solidFill>
              </a:rPr>
              <a:t> power input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 rot="19772713">
            <a:off x="6706031" y="4414343"/>
            <a:ext cx="1346535" cy="1050517"/>
          </a:xfrm>
          <a:prstGeom prst="ellipse">
            <a:avLst/>
          </a:prstGeom>
          <a:noFill/>
          <a:ln w="698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8"/>
          <p:cNvCxnSpPr/>
          <p:nvPr/>
        </p:nvCxnSpPr>
        <p:spPr>
          <a:xfrm rot="16200000" flipV="1">
            <a:off x="7822946" y="5300763"/>
            <a:ext cx="580636" cy="576791"/>
          </a:xfrm>
          <a:prstGeom prst="curvedConnector3">
            <a:avLst/>
          </a:prstGeom>
          <a:ln w="6032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57999" y="5777049"/>
            <a:ext cx="3449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Full size  HDMI video port</a:t>
            </a:r>
            <a:endParaRPr lang="en-US" sz="2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 rot="1246958">
            <a:off x="6459813" y="3736457"/>
            <a:ext cx="1688950" cy="659107"/>
          </a:xfrm>
          <a:prstGeom prst="round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urved Connector 48"/>
          <p:cNvCxnSpPr>
            <a:endCxn id="45" idx="3"/>
          </p:cNvCxnSpPr>
          <p:nvPr/>
        </p:nvCxnSpPr>
        <p:spPr>
          <a:xfrm rot="10800000">
            <a:off x="8093816" y="4365651"/>
            <a:ext cx="1065174" cy="308110"/>
          </a:xfrm>
          <a:prstGeom prst="curvedConnector3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158990" y="4432673"/>
            <a:ext cx="219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CSI camera port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 rot="1377853">
            <a:off x="7386243" y="3608620"/>
            <a:ext cx="1918741" cy="707842"/>
          </a:xfrm>
          <a:prstGeom prst="ellipse">
            <a:avLst/>
          </a:prstGeom>
          <a:noFill/>
          <a:ln w="635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Curved Connector 54"/>
          <p:cNvCxnSpPr/>
          <p:nvPr/>
        </p:nvCxnSpPr>
        <p:spPr>
          <a:xfrm rot="10800000" flipV="1">
            <a:off x="9268729" y="3971007"/>
            <a:ext cx="1280151" cy="388549"/>
          </a:xfrm>
          <a:prstGeom prst="curvedConnector3">
            <a:avLst>
              <a:gd name="adj1" fmla="val 819"/>
            </a:avLst>
          </a:prstGeom>
          <a:ln w="635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747100" y="354498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3.5mm audio jack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2" name="Curved Connector 61"/>
          <p:cNvCxnSpPr/>
          <p:nvPr/>
        </p:nvCxnSpPr>
        <p:spPr>
          <a:xfrm rot="10800000" flipV="1">
            <a:off x="10261955" y="2117946"/>
            <a:ext cx="702435" cy="464695"/>
          </a:xfrm>
          <a:prstGeom prst="curvedConnector3">
            <a:avLst>
              <a:gd name="adj1" fmla="val 7320"/>
            </a:avLst>
          </a:prstGeom>
          <a:ln w="635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317036" y="1316135"/>
            <a:ext cx="1317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10/100</a:t>
            </a:r>
          </a:p>
          <a:p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LAN port</a:t>
            </a:r>
            <a:endParaRPr 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7379298" y="749284"/>
            <a:ext cx="1203244" cy="18844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8225907" y="749284"/>
            <a:ext cx="356635" cy="4192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626403" y="497259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4 USB 2 ports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5893319" y="958924"/>
            <a:ext cx="626491" cy="2144040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768603" y="431380"/>
            <a:ext cx="2018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</a:rPr>
              <a:t>LAN controller</a:t>
            </a:r>
            <a:endParaRPr lang="en-US" sz="2400" b="1" dirty="0">
              <a:solidFill>
                <a:srgbClr val="7030A0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880916" y="2257930"/>
            <a:ext cx="894217" cy="2101626"/>
          </a:xfrm>
          <a:prstGeom prst="straightConnector1">
            <a:avLst/>
          </a:prstGeom>
          <a:ln w="635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473236" y="1517333"/>
            <a:ext cx="35120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Broadcom BCM2837 64bit</a:t>
            </a:r>
          </a:p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Quad core CPU at 1.2GHz</a:t>
            </a:r>
          </a:p>
          <a:p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</a:rPr>
              <a:t>1GB RAM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85" name="Curved Connector 84"/>
          <p:cNvCxnSpPr/>
          <p:nvPr/>
        </p:nvCxnSpPr>
        <p:spPr>
          <a:xfrm>
            <a:off x="2345418" y="728091"/>
            <a:ext cx="3246515" cy="1753924"/>
          </a:xfrm>
          <a:prstGeom prst="curvedConnector3">
            <a:avLst>
              <a:gd name="adj1" fmla="val 98482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41494" y="426270"/>
            <a:ext cx="3413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Dimension</a:t>
            </a:r>
          </a:p>
          <a:p>
            <a:r>
              <a:rPr lang="en-US" sz="2400" b="1" dirty="0" smtClean="0">
                <a:solidFill>
                  <a:srgbClr val="00B050"/>
                </a:solidFill>
              </a:rPr>
              <a:t>85.6mm x 56mm x 21mm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8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2586" y="978794"/>
            <a:ext cx="925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Sudo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nano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/www/html</a:t>
            </a:r>
          </a:p>
          <a:p>
            <a:r>
              <a:rPr lang="en-US" dirty="0" smtClean="0"/>
              <a:t>Run above command on putty or </a:t>
            </a:r>
            <a:r>
              <a:rPr lang="en-US" dirty="0" err="1" smtClean="0"/>
              <a:t>raspbian</a:t>
            </a:r>
            <a:r>
              <a:rPr lang="en-US" dirty="0" smtClean="0"/>
              <a:t> terminal to access html folder to save </a:t>
            </a:r>
            <a:r>
              <a:rPr lang="en-US" dirty="0" err="1" smtClean="0"/>
              <a:t>ur</a:t>
            </a:r>
            <a:r>
              <a:rPr lang="en-US" dirty="0" smtClean="0"/>
              <a:t> html </a:t>
            </a:r>
            <a:r>
              <a:rPr lang="en-US" dirty="0" err="1" smtClean="0"/>
              <a:t>php</a:t>
            </a:r>
            <a:r>
              <a:rPr lang="en-US" dirty="0" smtClean="0"/>
              <a:t> files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9570" y="2216953"/>
            <a:ext cx="5598826" cy="36832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18052"/>
          <a:stretch/>
        </p:blipFill>
        <p:spPr>
          <a:xfrm rot="5400000">
            <a:off x="4330612" y="1896838"/>
            <a:ext cx="6814046" cy="3085794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945129" y="1663908"/>
            <a:ext cx="611881" cy="3267856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3"/>
          </p:cNvCxnSpPr>
          <p:nvPr/>
        </p:nvCxnSpPr>
        <p:spPr>
          <a:xfrm flipV="1">
            <a:off x="4557010" y="478207"/>
            <a:ext cx="1843790" cy="28196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</p:cNvCxnSpPr>
          <p:nvPr/>
        </p:nvCxnSpPr>
        <p:spPr>
          <a:xfrm>
            <a:off x="4557010" y="3297836"/>
            <a:ext cx="1959700" cy="28196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9929" y="225254"/>
            <a:ext cx="2265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</a:rPr>
              <a:t>GPIO pins</a:t>
            </a:r>
            <a:endParaRPr lang="en-US" sz="4000" b="1" u="sng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03975" y="225254"/>
            <a:ext cx="312329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sz="2400" b="1" u="sng" dirty="0" smtClean="0">
                <a:solidFill>
                  <a:srgbClr val="0070C0"/>
                </a:solidFill>
              </a:rPr>
              <a:t>Pin Configuration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2- 5v power supply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2- 3.3v power supply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8- Ground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17- General I/O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2- I2C interface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5- SPI interface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2- UART pins.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0070C0"/>
                </a:solidFill>
              </a:rPr>
              <a:t>2- ID EEPROM interface pin.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8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7779" y="2216952"/>
            <a:ext cx="5598826" cy="368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" t="21469" r="2643" b="2448"/>
          <a:stretch/>
        </p:blipFill>
        <p:spPr>
          <a:xfrm>
            <a:off x="4601981" y="1259173"/>
            <a:ext cx="3043003" cy="286631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88958" y="2368445"/>
            <a:ext cx="1109272" cy="1169233"/>
          </a:xfrm>
          <a:prstGeom prst="roundRect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668249" y="2398426"/>
            <a:ext cx="1933732" cy="293903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47165" y="182354"/>
            <a:ext cx="1837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Processor</a:t>
            </a:r>
            <a:endParaRPr lang="en-US" sz="4000" b="1" u="sng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2207" y="1506352"/>
            <a:ext cx="213069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2060"/>
                </a:solidFill>
              </a:rPr>
              <a:t>1.2GHz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2060"/>
                </a:solidFill>
              </a:rPr>
              <a:t>64-bit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2060"/>
                </a:solidFill>
              </a:rPr>
              <a:t>quad-core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2060"/>
                </a:solidFill>
              </a:rPr>
              <a:t>ARMv7 CPU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400" b="1" dirty="0" smtClean="0">
                <a:solidFill>
                  <a:srgbClr val="002060"/>
                </a:solidFill>
              </a:rPr>
              <a:t>1GB RAM</a:t>
            </a:r>
            <a:endParaRPr lang="en-US" sz="2400" b="1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6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57779" y="2216952"/>
            <a:ext cx="5598826" cy="3683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17632">
            <a:off x="4720499" y="412099"/>
            <a:ext cx="6260870" cy="459890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1275332">
            <a:off x="6226257" y="1617266"/>
            <a:ext cx="579277" cy="1094284"/>
          </a:xfrm>
          <a:prstGeom prst="ellipse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72139" y="1171730"/>
            <a:ext cx="1843790" cy="749509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" t="11387" r="7852" b="5004"/>
          <a:stretch/>
        </p:blipFill>
        <p:spPr>
          <a:xfrm>
            <a:off x="5516380" y="4287186"/>
            <a:ext cx="4527030" cy="24166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1857" y="-114829"/>
            <a:ext cx="40772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>
                <a:solidFill>
                  <a:srgbClr val="C00000"/>
                </a:solidFill>
              </a:rPr>
              <a:t>DSI</a:t>
            </a:r>
            <a:r>
              <a:rPr lang="en-US" sz="2400" b="1" u="sng" dirty="0" smtClean="0">
                <a:solidFill>
                  <a:srgbClr val="C00000"/>
                </a:solidFill>
              </a:rPr>
              <a:t> (display serial interface) </a:t>
            </a:r>
          </a:p>
          <a:p>
            <a:r>
              <a:rPr lang="en-US" sz="4000" b="1" u="sng" dirty="0" smtClean="0">
                <a:solidFill>
                  <a:srgbClr val="C00000"/>
                </a:solidFill>
              </a:rPr>
              <a:t>port</a:t>
            </a:r>
            <a:endParaRPr lang="en-US" sz="40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29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08320" y="2216952"/>
            <a:ext cx="5598826" cy="36832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0218">
            <a:off x="4184439" y="-376317"/>
            <a:ext cx="47625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340" y="2968053"/>
            <a:ext cx="5026701" cy="3770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8112" y="299803"/>
            <a:ext cx="2557842" cy="676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50" dirty="0"/>
              <a:t>Small board size: 25mm x 20mm x 9mm.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50" dirty="0" smtClean="0"/>
              <a:t>5MP </a:t>
            </a:r>
            <a:r>
              <a:rPr lang="en-US" sz="2550" dirty="0"/>
              <a:t>(2592×1944 pixels) </a:t>
            </a:r>
            <a:r>
              <a:rPr lang="en-US" sz="2550" dirty="0" smtClean="0"/>
              <a:t>Omni vision </a:t>
            </a:r>
            <a:r>
              <a:rPr lang="en-US" sz="2550" dirty="0"/>
              <a:t>5647 sensor in a fixed focus module.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50" dirty="0"/>
              <a:t>Support 1080p30, 720p60 and 640x480p60/90 video record.</a:t>
            </a:r>
          </a:p>
          <a:p>
            <a:endParaRPr lang="en-US" sz="2550" dirty="0"/>
          </a:p>
        </p:txBody>
      </p:sp>
      <p:sp>
        <p:nvSpPr>
          <p:cNvPr id="6" name="Oval 5"/>
          <p:cNvSpPr/>
          <p:nvPr/>
        </p:nvSpPr>
        <p:spPr>
          <a:xfrm>
            <a:off x="81263" y="3681498"/>
            <a:ext cx="1586801" cy="764498"/>
          </a:xfrm>
          <a:prstGeom prst="ellipse">
            <a:avLst/>
          </a:prstGeom>
          <a:noFill/>
          <a:ln w="635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4814" y="16468"/>
            <a:ext cx="30318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smtClean="0">
                <a:solidFill>
                  <a:srgbClr val="C00000"/>
                </a:solidFill>
              </a:rPr>
              <a:t>CSI</a:t>
            </a:r>
            <a:r>
              <a:rPr lang="en-US" u="sng" dirty="0" smtClean="0">
                <a:solidFill>
                  <a:srgbClr val="C00000"/>
                </a:solidFill>
              </a:rPr>
              <a:t> (camera serial interface)</a:t>
            </a:r>
          </a:p>
          <a:p>
            <a:r>
              <a:rPr lang="en-US" sz="3200" b="1" u="sng" dirty="0" smtClean="0">
                <a:solidFill>
                  <a:srgbClr val="C00000"/>
                </a:solidFill>
              </a:rPr>
              <a:t>Port</a:t>
            </a:r>
            <a:endParaRPr lang="en-US" sz="3200" b="1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52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842" y="0"/>
            <a:ext cx="45675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8530" y="2216952"/>
            <a:ext cx="5598826" cy="3683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5465" y="283335"/>
            <a:ext cx="1759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rgbClr val="C00000"/>
                </a:solidFill>
              </a:rPr>
              <a:t>HDMI Port</a:t>
            </a:r>
            <a:endParaRPr lang="en-US" b="1" u="sng" dirty="0">
              <a:solidFill>
                <a:srgbClr val="C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31823" y="2422970"/>
            <a:ext cx="1146217" cy="1635616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86800" y="5156619"/>
            <a:ext cx="644577" cy="61459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12701" y="1259173"/>
            <a:ext cx="219356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HDMI port is used to connect pi with TV or other HDMI supported devices.</a:t>
            </a:r>
          </a:p>
          <a:p>
            <a:endParaRPr lang="en-US" sz="2400" b="1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0070C0"/>
                </a:solidFill>
              </a:rPr>
              <a:t>Audio and video both are supported through HDMI port.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9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9625216</TotalTime>
  <Words>2398</Words>
  <Application>Microsoft Office PowerPoint</Application>
  <PresentationFormat>Widescreen</PresentationFormat>
  <Paragraphs>500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Algerian</vt:lpstr>
      <vt:lpstr>Arial</vt:lpstr>
      <vt:lpstr>Calibri</vt:lpstr>
      <vt:lpstr>Calibri Light</vt:lpstr>
      <vt:lpstr>Lucida Handwriting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Murtaza</dc:creator>
  <cp:lastModifiedBy>Murtaza</cp:lastModifiedBy>
  <cp:revision>113</cp:revision>
  <dcterms:created xsi:type="dcterms:W3CDTF">2017-02-08T13:31:06Z</dcterms:created>
  <dcterms:modified xsi:type="dcterms:W3CDTF">2017-02-27T06:24:00Z</dcterms:modified>
</cp:coreProperties>
</file>